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7"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2D837-5BE1-4FCF-92E6-8A7EB927F86F}"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E2DC2-6607-426D-B682-EE5FD4D610E4}" type="slidenum">
              <a:rPr lang="en-IN" smtClean="0"/>
              <a:t>‹#›</a:t>
            </a:fld>
            <a:endParaRPr lang="en-IN"/>
          </a:p>
        </p:txBody>
      </p:sp>
    </p:spTree>
    <p:extLst>
      <p:ext uri="{BB962C8B-B14F-4D97-AF65-F5344CB8AC3E}">
        <p14:creationId xmlns:p14="http://schemas.microsoft.com/office/powerpoint/2010/main" val="1543100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6EB0-A9EA-173D-B173-AF5FF8F2C3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21EEC0-DC03-529B-C795-070854749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12F884-7A78-9A5D-CF69-C958E568B561}"/>
              </a:ext>
            </a:extLst>
          </p:cNvPr>
          <p:cNvSpPr>
            <a:spLocks noGrp="1"/>
          </p:cNvSpPr>
          <p:nvPr>
            <p:ph type="dt" sz="half" idx="10"/>
          </p:nvPr>
        </p:nvSpPr>
        <p:spPr/>
        <p:txBody>
          <a:bodyPr/>
          <a:lstStyle/>
          <a:p>
            <a:fld id="{F8D462DC-5F77-4A5D-A7B8-D8830DC1AE21}" type="datetime1">
              <a:rPr lang="en-IN" smtClean="0"/>
              <a:t>09-01-2025</a:t>
            </a:fld>
            <a:endParaRPr lang="en-IN"/>
          </a:p>
        </p:txBody>
      </p:sp>
      <p:sp>
        <p:nvSpPr>
          <p:cNvPr id="5" name="Footer Placeholder 4">
            <a:extLst>
              <a:ext uri="{FF2B5EF4-FFF2-40B4-BE49-F238E27FC236}">
                <a16:creationId xmlns:a16="http://schemas.microsoft.com/office/drawing/2014/main" id="{29EFBA9B-8CBC-9A0A-97E1-88D4D52EF719}"/>
              </a:ext>
            </a:extLst>
          </p:cNvPr>
          <p:cNvSpPr>
            <a:spLocks noGrp="1"/>
          </p:cNvSpPr>
          <p:nvPr>
            <p:ph type="ftr" sz="quarter" idx="11"/>
          </p:nvPr>
        </p:nvSpPr>
        <p:spPr/>
        <p:txBody>
          <a:body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F0DBA148-03FB-5E93-131F-27959B7892FE}"/>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325158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6EE-4A03-D76C-E4AF-D89A376285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CDF2C-78D0-4243-0454-F40986AC43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5F8E39-9735-68CC-D078-58081EDEEAFD}"/>
              </a:ext>
            </a:extLst>
          </p:cNvPr>
          <p:cNvSpPr>
            <a:spLocks noGrp="1"/>
          </p:cNvSpPr>
          <p:nvPr>
            <p:ph type="dt" sz="half" idx="10"/>
          </p:nvPr>
        </p:nvSpPr>
        <p:spPr/>
        <p:txBody>
          <a:bodyPr/>
          <a:lstStyle/>
          <a:p>
            <a:fld id="{887ADCDB-D9BE-4BA4-A241-92D8FEB0FDD2}" type="datetime1">
              <a:rPr lang="en-IN" smtClean="0"/>
              <a:t>09-01-2025</a:t>
            </a:fld>
            <a:endParaRPr lang="en-IN"/>
          </a:p>
        </p:txBody>
      </p:sp>
      <p:sp>
        <p:nvSpPr>
          <p:cNvPr id="5" name="Footer Placeholder 4">
            <a:extLst>
              <a:ext uri="{FF2B5EF4-FFF2-40B4-BE49-F238E27FC236}">
                <a16:creationId xmlns:a16="http://schemas.microsoft.com/office/drawing/2014/main" id="{2F25CD66-ECD1-35E3-B65B-6228937F263A}"/>
              </a:ext>
            </a:extLst>
          </p:cNvPr>
          <p:cNvSpPr>
            <a:spLocks noGrp="1"/>
          </p:cNvSpPr>
          <p:nvPr>
            <p:ph type="ftr" sz="quarter" idx="11"/>
          </p:nvPr>
        </p:nvSpPr>
        <p:spPr/>
        <p:txBody>
          <a:body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D139C522-9212-4E23-45BD-6614995E64DE}"/>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331462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26F2B7-07A4-A219-7A4D-42F9C00DE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1B38E7-6062-10FD-79ED-0ED4B21495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634476-A544-6966-8F88-96EB6013B4D0}"/>
              </a:ext>
            </a:extLst>
          </p:cNvPr>
          <p:cNvSpPr>
            <a:spLocks noGrp="1"/>
          </p:cNvSpPr>
          <p:nvPr>
            <p:ph type="dt" sz="half" idx="10"/>
          </p:nvPr>
        </p:nvSpPr>
        <p:spPr/>
        <p:txBody>
          <a:bodyPr/>
          <a:lstStyle/>
          <a:p>
            <a:fld id="{77AD099E-0549-476A-A03A-711525B6E0D4}" type="datetime1">
              <a:rPr lang="en-IN" smtClean="0"/>
              <a:t>09-01-2025</a:t>
            </a:fld>
            <a:endParaRPr lang="en-IN"/>
          </a:p>
        </p:txBody>
      </p:sp>
      <p:sp>
        <p:nvSpPr>
          <p:cNvPr id="5" name="Footer Placeholder 4">
            <a:extLst>
              <a:ext uri="{FF2B5EF4-FFF2-40B4-BE49-F238E27FC236}">
                <a16:creationId xmlns:a16="http://schemas.microsoft.com/office/drawing/2014/main" id="{62BBE920-8F21-1D4D-C6FE-B833F42C5C51}"/>
              </a:ext>
            </a:extLst>
          </p:cNvPr>
          <p:cNvSpPr>
            <a:spLocks noGrp="1"/>
          </p:cNvSpPr>
          <p:nvPr>
            <p:ph type="ftr" sz="quarter" idx="11"/>
          </p:nvPr>
        </p:nvSpPr>
        <p:spPr/>
        <p:txBody>
          <a:body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A2BF2CA7-036D-9C3F-73F6-059B0D063E3B}"/>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2234373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F7B4-08B2-9F1B-CC0F-68921EFF5D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FB995-18E5-FA9C-6DC3-1E9B60DFF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F92A12-9894-9D5F-5BF7-F31FBA7E713D}"/>
              </a:ext>
            </a:extLst>
          </p:cNvPr>
          <p:cNvSpPr>
            <a:spLocks noGrp="1"/>
          </p:cNvSpPr>
          <p:nvPr>
            <p:ph type="dt" sz="half" idx="10"/>
          </p:nvPr>
        </p:nvSpPr>
        <p:spPr/>
        <p:txBody>
          <a:bodyPr/>
          <a:lstStyle/>
          <a:p>
            <a:fld id="{47796FA3-236E-4C7A-B4A1-FCD4C4923C9E}" type="datetime1">
              <a:rPr lang="en-IN" smtClean="0"/>
              <a:t>09-01-2025</a:t>
            </a:fld>
            <a:endParaRPr lang="en-IN"/>
          </a:p>
        </p:txBody>
      </p:sp>
      <p:sp>
        <p:nvSpPr>
          <p:cNvPr id="5" name="Footer Placeholder 4">
            <a:extLst>
              <a:ext uri="{FF2B5EF4-FFF2-40B4-BE49-F238E27FC236}">
                <a16:creationId xmlns:a16="http://schemas.microsoft.com/office/drawing/2014/main" id="{EAE2BD4D-7791-42D7-3D15-9575A401D70A}"/>
              </a:ext>
            </a:extLst>
          </p:cNvPr>
          <p:cNvSpPr>
            <a:spLocks noGrp="1"/>
          </p:cNvSpPr>
          <p:nvPr>
            <p:ph type="ftr" sz="quarter" idx="11"/>
          </p:nvPr>
        </p:nvSpPr>
        <p:spPr/>
        <p:txBody>
          <a:body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BF9023AC-DFF2-CC17-0742-A1219D48CCB2}"/>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1446115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9C90-6F5B-8A45-18E3-313AFC599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30BE52-E139-887A-81A1-F560C6FD5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6F5A50-91D3-D0DA-295C-4C62C349FFF0}"/>
              </a:ext>
            </a:extLst>
          </p:cNvPr>
          <p:cNvSpPr>
            <a:spLocks noGrp="1"/>
          </p:cNvSpPr>
          <p:nvPr>
            <p:ph type="dt" sz="half" idx="10"/>
          </p:nvPr>
        </p:nvSpPr>
        <p:spPr/>
        <p:txBody>
          <a:bodyPr/>
          <a:lstStyle/>
          <a:p>
            <a:fld id="{36EB1D64-77D9-4356-AC3D-C56BFDE340F3}" type="datetime1">
              <a:rPr lang="en-IN" smtClean="0"/>
              <a:t>09-01-2025</a:t>
            </a:fld>
            <a:endParaRPr lang="en-IN"/>
          </a:p>
        </p:txBody>
      </p:sp>
      <p:sp>
        <p:nvSpPr>
          <p:cNvPr id="5" name="Footer Placeholder 4">
            <a:extLst>
              <a:ext uri="{FF2B5EF4-FFF2-40B4-BE49-F238E27FC236}">
                <a16:creationId xmlns:a16="http://schemas.microsoft.com/office/drawing/2014/main" id="{56406225-9BC0-484A-34AB-01C7C7B872F2}"/>
              </a:ext>
            </a:extLst>
          </p:cNvPr>
          <p:cNvSpPr>
            <a:spLocks noGrp="1"/>
          </p:cNvSpPr>
          <p:nvPr>
            <p:ph type="ftr" sz="quarter" idx="11"/>
          </p:nvPr>
        </p:nvSpPr>
        <p:spPr/>
        <p:txBody>
          <a:body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C8C8F46A-F649-B4B8-F5AD-8E723BC301C9}"/>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109531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EE25-DB0E-82E2-582E-377FC4CCC0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A2B25-D3E6-F35D-C62E-B235570DE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875630-6A6A-4771-6157-B1A7CC2D2E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603A6B-9756-DABF-9393-9A0309CB4860}"/>
              </a:ext>
            </a:extLst>
          </p:cNvPr>
          <p:cNvSpPr>
            <a:spLocks noGrp="1"/>
          </p:cNvSpPr>
          <p:nvPr>
            <p:ph type="dt" sz="half" idx="10"/>
          </p:nvPr>
        </p:nvSpPr>
        <p:spPr/>
        <p:txBody>
          <a:bodyPr/>
          <a:lstStyle/>
          <a:p>
            <a:fld id="{6968CA53-06D8-48EE-8470-0C5ACB2E4A17}" type="datetime1">
              <a:rPr lang="en-IN" smtClean="0"/>
              <a:t>09-01-2025</a:t>
            </a:fld>
            <a:endParaRPr lang="en-IN"/>
          </a:p>
        </p:txBody>
      </p:sp>
      <p:sp>
        <p:nvSpPr>
          <p:cNvPr id="6" name="Footer Placeholder 5">
            <a:extLst>
              <a:ext uri="{FF2B5EF4-FFF2-40B4-BE49-F238E27FC236}">
                <a16:creationId xmlns:a16="http://schemas.microsoft.com/office/drawing/2014/main" id="{F00F4641-B3B6-032B-0B9C-887ADC821372}"/>
              </a:ext>
            </a:extLst>
          </p:cNvPr>
          <p:cNvSpPr>
            <a:spLocks noGrp="1"/>
          </p:cNvSpPr>
          <p:nvPr>
            <p:ph type="ftr" sz="quarter" idx="11"/>
          </p:nvPr>
        </p:nvSpPr>
        <p:spPr/>
        <p:txBody>
          <a:bodyPr/>
          <a:lstStyle/>
          <a:p>
            <a:r>
              <a:rPr lang="en-US"/>
              <a:t>Introduction to Parallel Computing by Dr. Nileshchandra</a:t>
            </a:r>
            <a:endParaRPr lang="en-IN"/>
          </a:p>
        </p:txBody>
      </p:sp>
      <p:sp>
        <p:nvSpPr>
          <p:cNvPr id="7" name="Slide Number Placeholder 6">
            <a:extLst>
              <a:ext uri="{FF2B5EF4-FFF2-40B4-BE49-F238E27FC236}">
                <a16:creationId xmlns:a16="http://schemas.microsoft.com/office/drawing/2014/main" id="{E40C6C11-CFEF-4144-2D63-6C77B77B5BE2}"/>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3945074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CAF5E-3C49-38F4-1EA1-7DB59513AE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787AD7-E8BF-44AC-A983-8DCEF7D906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3AC3F2-458A-88E6-E59E-D56A6DCAD8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408C19-BE8A-AE0B-A79F-3ADC75B47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236BD-6BE9-B90F-E3D6-BE9EEFF16D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BE5657-718F-8B9B-7FD8-07BA27CF0D34}"/>
              </a:ext>
            </a:extLst>
          </p:cNvPr>
          <p:cNvSpPr>
            <a:spLocks noGrp="1"/>
          </p:cNvSpPr>
          <p:nvPr>
            <p:ph type="dt" sz="half" idx="10"/>
          </p:nvPr>
        </p:nvSpPr>
        <p:spPr/>
        <p:txBody>
          <a:bodyPr/>
          <a:lstStyle/>
          <a:p>
            <a:fld id="{5981E7E7-489F-4156-8709-B492801F2F71}" type="datetime1">
              <a:rPr lang="en-IN" smtClean="0"/>
              <a:t>09-01-2025</a:t>
            </a:fld>
            <a:endParaRPr lang="en-IN"/>
          </a:p>
        </p:txBody>
      </p:sp>
      <p:sp>
        <p:nvSpPr>
          <p:cNvPr id="8" name="Footer Placeholder 7">
            <a:extLst>
              <a:ext uri="{FF2B5EF4-FFF2-40B4-BE49-F238E27FC236}">
                <a16:creationId xmlns:a16="http://schemas.microsoft.com/office/drawing/2014/main" id="{3A6353FE-E32F-0BFD-08CC-B408769F6C99}"/>
              </a:ext>
            </a:extLst>
          </p:cNvPr>
          <p:cNvSpPr>
            <a:spLocks noGrp="1"/>
          </p:cNvSpPr>
          <p:nvPr>
            <p:ph type="ftr" sz="quarter" idx="11"/>
          </p:nvPr>
        </p:nvSpPr>
        <p:spPr/>
        <p:txBody>
          <a:bodyPr/>
          <a:lstStyle/>
          <a:p>
            <a:r>
              <a:rPr lang="en-US"/>
              <a:t>Introduction to Parallel Computing by Dr. Nileshchandra</a:t>
            </a:r>
            <a:endParaRPr lang="en-IN"/>
          </a:p>
        </p:txBody>
      </p:sp>
      <p:sp>
        <p:nvSpPr>
          <p:cNvPr id="9" name="Slide Number Placeholder 8">
            <a:extLst>
              <a:ext uri="{FF2B5EF4-FFF2-40B4-BE49-F238E27FC236}">
                <a16:creationId xmlns:a16="http://schemas.microsoft.com/office/drawing/2014/main" id="{75CFD2E8-7239-7EED-E917-62EA78C201AB}"/>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412262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E90C-D49B-7CE2-414B-26C4427977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DD303F-EF98-3CD8-D395-DBE6E9310B53}"/>
              </a:ext>
            </a:extLst>
          </p:cNvPr>
          <p:cNvSpPr>
            <a:spLocks noGrp="1"/>
          </p:cNvSpPr>
          <p:nvPr>
            <p:ph type="dt" sz="half" idx="10"/>
          </p:nvPr>
        </p:nvSpPr>
        <p:spPr/>
        <p:txBody>
          <a:bodyPr/>
          <a:lstStyle/>
          <a:p>
            <a:fld id="{BE223D25-4C3A-4826-A2DF-9A959ED6CA64}" type="datetime1">
              <a:rPr lang="en-IN" smtClean="0"/>
              <a:t>09-01-2025</a:t>
            </a:fld>
            <a:endParaRPr lang="en-IN"/>
          </a:p>
        </p:txBody>
      </p:sp>
      <p:sp>
        <p:nvSpPr>
          <p:cNvPr id="4" name="Footer Placeholder 3">
            <a:extLst>
              <a:ext uri="{FF2B5EF4-FFF2-40B4-BE49-F238E27FC236}">
                <a16:creationId xmlns:a16="http://schemas.microsoft.com/office/drawing/2014/main" id="{8D8FBA1F-8F66-F8CA-D001-B5ED26623718}"/>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19E7B46A-61BB-F469-C1B2-937EABEAEFA8}"/>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3225896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BB2F5-5C4E-D2C2-E088-FA57CD96C21E}"/>
              </a:ext>
            </a:extLst>
          </p:cNvPr>
          <p:cNvSpPr>
            <a:spLocks noGrp="1"/>
          </p:cNvSpPr>
          <p:nvPr>
            <p:ph type="dt" sz="half" idx="10"/>
          </p:nvPr>
        </p:nvSpPr>
        <p:spPr/>
        <p:txBody>
          <a:bodyPr/>
          <a:lstStyle/>
          <a:p>
            <a:fld id="{ECB50DDC-C6F8-4C0F-9E10-DB33ED3710F6}" type="datetime1">
              <a:rPr lang="en-IN" smtClean="0"/>
              <a:t>09-01-2025</a:t>
            </a:fld>
            <a:endParaRPr lang="en-IN"/>
          </a:p>
        </p:txBody>
      </p:sp>
      <p:sp>
        <p:nvSpPr>
          <p:cNvPr id="3" name="Footer Placeholder 2">
            <a:extLst>
              <a:ext uri="{FF2B5EF4-FFF2-40B4-BE49-F238E27FC236}">
                <a16:creationId xmlns:a16="http://schemas.microsoft.com/office/drawing/2014/main" id="{9B84E209-8418-F47B-C805-3701553A4FEB}"/>
              </a:ext>
            </a:extLst>
          </p:cNvPr>
          <p:cNvSpPr>
            <a:spLocks noGrp="1"/>
          </p:cNvSpPr>
          <p:nvPr>
            <p:ph type="ftr" sz="quarter" idx="11"/>
          </p:nvPr>
        </p:nvSpPr>
        <p:spPr/>
        <p:txBody>
          <a:bodyPr/>
          <a:lstStyle/>
          <a:p>
            <a:r>
              <a:rPr lang="en-US"/>
              <a:t>Introduction to Parallel Computing by Dr. Nileshchandra</a:t>
            </a:r>
            <a:endParaRPr lang="en-IN"/>
          </a:p>
        </p:txBody>
      </p:sp>
      <p:sp>
        <p:nvSpPr>
          <p:cNvPr id="4" name="Slide Number Placeholder 3">
            <a:extLst>
              <a:ext uri="{FF2B5EF4-FFF2-40B4-BE49-F238E27FC236}">
                <a16:creationId xmlns:a16="http://schemas.microsoft.com/office/drawing/2014/main" id="{0512DFD1-CD23-9AA4-34D8-5C8869DE823A}"/>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248867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4FDF-45CF-88FD-FA88-F70A256F46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2FA545-7EBE-95DD-5CAF-E1138C2C0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49064C-FA1E-987C-00F5-BD1648BA4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72B12-A217-EED3-92C4-E0F11D153A42}"/>
              </a:ext>
            </a:extLst>
          </p:cNvPr>
          <p:cNvSpPr>
            <a:spLocks noGrp="1"/>
          </p:cNvSpPr>
          <p:nvPr>
            <p:ph type="dt" sz="half" idx="10"/>
          </p:nvPr>
        </p:nvSpPr>
        <p:spPr/>
        <p:txBody>
          <a:bodyPr/>
          <a:lstStyle/>
          <a:p>
            <a:fld id="{A4C80450-297D-49EE-9B39-4055EE1EDE2F}" type="datetime1">
              <a:rPr lang="en-IN" smtClean="0"/>
              <a:t>09-01-2025</a:t>
            </a:fld>
            <a:endParaRPr lang="en-IN"/>
          </a:p>
        </p:txBody>
      </p:sp>
      <p:sp>
        <p:nvSpPr>
          <p:cNvPr id="6" name="Footer Placeholder 5">
            <a:extLst>
              <a:ext uri="{FF2B5EF4-FFF2-40B4-BE49-F238E27FC236}">
                <a16:creationId xmlns:a16="http://schemas.microsoft.com/office/drawing/2014/main" id="{130BEAF8-C376-5C71-5381-7730F29E75D2}"/>
              </a:ext>
            </a:extLst>
          </p:cNvPr>
          <p:cNvSpPr>
            <a:spLocks noGrp="1"/>
          </p:cNvSpPr>
          <p:nvPr>
            <p:ph type="ftr" sz="quarter" idx="11"/>
          </p:nvPr>
        </p:nvSpPr>
        <p:spPr/>
        <p:txBody>
          <a:bodyPr/>
          <a:lstStyle/>
          <a:p>
            <a:r>
              <a:rPr lang="en-US"/>
              <a:t>Introduction to Parallel Computing by Dr. Nileshchandra</a:t>
            </a:r>
            <a:endParaRPr lang="en-IN"/>
          </a:p>
        </p:txBody>
      </p:sp>
      <p:sp>
        <p:nvSpPr>
          <p:cNvPr id="7" name="Slide Number Placeholder 6">
            <a:extLst>
              <a:ext uri="{FF2B5EF4-FFF2-40B4-BE49-F238E27FC236}">
                <a16:creationId xmlns:a16="http://schemas.microsoft.com/office/drawing/2014/main" id="{2D8A4568-6355-290C-013B-CBB73F6DA732}"/>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23463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7E25-850C-F5C2-0E83-B3F72D44D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5E8A22-3DCB-FDEB-92E0-A8C2D65A3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9FBFC8-E937-5315-9E92-99D7B9259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62127-FA22-2ECC-BBE8-4A158AEB6964}"/>
              </a:ext>
            </a:extLst>
          </p:cNvPr>
          <p:cNvSpPr>
            <a:spLocks noGrp="1"/>
          </p:cNvSpPr>
          <p:nvPr>
            <p:ph type="dt" sz="half" idx="10"/>
          </p:nvPr>
        </p:nvSpPr>
        <p:spPr/>
        <p:txBody>
          <a:bodyPr/>
          <a:lstStyle/>
          <a:p>
            <a:fld id="{C775DF5A-527E-478E-9211-57812CFE9219}" type="datetime1">
              <a:rPr lang="en-IN" smtClean="0"/>
              <a:t>09-01-2025</a:t>
            </a:fld>
            <a:endParaRPr lang="en-IN"/>
          </a:p>
        </p:txBody>
      </p:sp>
      <p:sp>
        <p:nvSpPr>
          <p:cNvPr id="6" name="Footer Placeholder 5">
            <a:extLst>
              <a:ext uri="{FF2B5EF4-FFF2-40B4-BE49-F238E27FC236}">
                <a16:creationId xmlns:a16="http://schemas.microsoft.com/office/drawing/2014/main" id="{BC341B25-23A7-4EDA-F707-0F99F675663D}"/>
              </a:ext>
            </a:extLst>
          </p:cNvPr>
          <p:cNvSpPr>
            <a:spLocks noGrp="1"/>
          </p:cNvSpPr>
          <p:nvPr>
            <p:ph type="ftr" sz="quarter" idx="11"/>
          </p:nvPr>
        </p:nvSpPr>
        <p:spPr/>
        <p:txBody>
          <a:bodyPr/>
          <a:lstStyle/>
          <a:p>
            <a:r>
              <a:rPr lang="en-US"/>
              <a:t>Introduction to Parallel Computing by Dr. Nileshchandra</a:t>
            </a:r>
            <a:endParaRPr lang="en-IN"/>
          </a:p>
        </p:txBody>
      </p:sp>
      <p:sp>
        <p:nvSpPr>
          <p:cNvPr id="7" name="Slide Number Placeholder 6">
            <a:extLst>
              <a:ext uri="{FF2B5EF4-FFF2-40B4-BE49-F238E27FC236}">
                <a16:creationId xmlns:a16="http://schemas.microsoft.com/office/drawing/2014/main" id="{158D91D9-B3B4-25DB-712A-9876C51200A6}"/>
              </a:ext>
            </a:extLst>
          </p:cNvPr>
          <p:cNvSpPr>
            <a:spLocks noGrp="1"/>
          </p:cNvSpPr>
          <p:nvPr>
            <p:ph type="sldNum" sz="quarter" idx="12"/>
          </p:nvPr>
        </p:nvSpPr>
        <p:spPr/>
        <p:txBody>
          <a:bodyPr/>
          <a:lstStyle/>
          <a:p>
            <a:fld id="{E159A7BC-B1E6-4B39-A429-C5AC682C4931}" type="slidenum">
              <a:rPr lang="en-IN" smtClean="0"/>
              <a:t>‹#›</a:t>
            </a:fld>
            <a:endParaRPr lang="en-IN"/>
          </a:p>
        </p:txBody>
      </p:sp>
    </p:spTree>
    <p:extLst>
      <p:ext uri="{BB962C8B-B14F-4D97-AF65-F5344CB8AC3E}">
        <p14:creationId xmlns:p14="http://schemas.microsoft.com/office/powerpoint/2010/main" val="168016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B4E3D-2D50-FCF3-EA64-453DC66BB1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4A63D5-76E9-0D50-64E2-19C25DAC5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8BF9C-FAB5-AD94-8484-C99482CDC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9574D-0A88-47B4-BC15-19AF87AD92B7}" type="datetime1">
              <a:rPr lang="en-IN" smtClean="0"/>
              <a:t>09-01-2025</a:t>
            </a:fld>
            <a:endParaRPr lang="en-IN"/>
          </a:p>
        </p:txBody>
      </p:sp>
      <p:sp>
        <p:nvSpPr>
          <p:cNvPr id="5" name="Footer Placeholder 4">
            <a:extLst>
              <a:ext uri="{FF2B5EF4-FFF2-40B4-BE49-F238E27FC236}">
                <a16:creationId xmlns:a16="http://schemas.microsoft.com/office/drawing/2014/main" id="{0C2E69EF-0105-EB49-E160-C05BEE23A4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Introduction to Parallel Computing by Dr. Nileshchandra</a:t>
            </a:r>
            <a:endParaRPr lang="en-IN"/>
          </a:p>
        </p:txBody>
      </p:sp>
      <p:sp>
        <p:nvSpPr>
          <p:cNvPr id="6" name="Slide Number Placeholder 5">
            <a:extLst>
              <a:ext uri="{FF2B5EF4-FFF2-40B4-BE49-F238E27FC236}">
                <a16:creationId xmlns:a16="http://schemas.microsoft.com/office/drawing/2014/main" id="{244E1C78-B8F8-724E-C6CE-B68BE7114A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9A7BC-B1E6-4B39-A429-C5AC682C4931}" type="slidenum">
              <a:rPr lang="en-IN" smtClean="0"/>
              <a:t>‹#›</a:t>
            </a:fld>
            <a:endParaRPr lang="en-IN"/>
          </a:p>
        </p:txBody>
      </p:sp>
    </p:spTree>
    <p:extLst>
      <p:ext uri="{BB962C8B-B14F-4D97-AF65-F5344CB8AC3E}">
        <p14:creationId xmlns:p14="http://schemas.microsoft.com/office/powerpoint/2010/main" val="2036191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Robert_Noyce"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en.wikipedia.org/wiki/Intel_Corpora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2791-EF15-4E2F-868D-DBBA9F76E263}"/>
              </a:ext>
            </a:extLst>
          </p:cNvPr>
          <p:cNvSpPr>
            <a:spLocks noGrp="1"/>
          </p:cNvSpPr>
          <p:nvPr>
            <p:ph type="ctrTitle"/>
          </p:nvPr>
        </p:nvSpPr>
        <p:spPr>
          <a:xfrm>
            <a:off x="1524000" y="2659419"/>
            <a:ext cx="9144000" cy="1004506"/>
          </a:xfrm>
        </p:spPr>
        <p:txBody>
          <a:bodyPr>
            <a:noAutofit/>
          </a:bodyPr>
          <a:lstStyle/>
          <a:p>
            <a:r>
              <a:rPr lang="en-IN" sz="2800" b="1" dirty="0">
                <a:effectLst>
                  <a:outerShdw blurRad="38100" dist="38100" dir="2700000" algn="tl">
                    <a:srgbClr val="000000">
                      <a:alpha val="43137"/>
                    </a:srgbClr>
                  </a:outerShdw>
                </a:effectLst>
                <a:latin typeface="Arial Black" panose="020B0A04020102020204" pitchFamily="34" charset="0"/>
              </a:rPr>
              <a:t>Introduction to Parallel Computing</a:t>
            </a:r>
          </a:p>
        </p:txBody>
      </p:sp>
      <p:sp>
        <p:nvSpPr>
          <p:cNvPr id="11" name="Subtitle 10">
            <a:extLst>
              <a:ext uri="{FF2B5EF4-FFF2-40B4-BE49-F238E27FC236}">
                <a16:creationId xmlns:a16="http://schemas.microsoft.com/office/drawing/2014/main" id="{3D5E81AA-7103-4B1F-8423-1159CF87977B}"/>
              </a:ext>
            </a:extLst>
          </p:cNvPr>
          <p:cNvSpPr>
            <a:spLocks noGrp="1"/>
          </p:cNvSpPr>
          <p:nvPr>
            <p:ph type="subTitle" idx="1"/>
          </p:nvPr>
        </p:nvSpPr>
        <p:spPr>
          <a:xfrm>
            <a:off x="1524000" y="3963721"/>
            <a:ext cx="9144000" cy="1712318"/>
          </a:xfrm>
        </p:spPr>
        <p:txBody>
          <a:bodyPr>
            <a:normAutofit/>
          </a:bodyPr>
          <a:lstStyle/>
          <a:p>
            <a:r>
              <a:rPr lang="en-IN" sz="2000" b="1" i="0" u="none" strike="noStrike" baseline="0" dirty="0">
                <a:solidFill>
                  <a:schemeClr val="tx1">
                    <a:lumMod val="95000"/>
                    <a:lumOff val="5000"/>
                  </a:schemeClr>
                </a:solidFill>
                <a:latin typeface="TimesNewRomanPS-BoldMT"/>
              </a:rPr>
              <a:t>By </a:t>
            </a:r>
          </a:p>
          <a:p>
            <a:r>
              <a:rPr lang="en-IN" sz="2000" b="1" dirty="0">
                <a:solidFill>
                  <a:schemeClr val="tx1">
                    <a:lumMod val="95000"/>
                    <a:lumOff val="5000"/>
                  </a:schemeClr>
                </a:solidFill>
                <a:latin typeface="TimesNewRomanPS-BoldMT"/>
              </a:rPr>
              <a:t>Dr. Nileshchandra Pikle</a:t>
            </a:r>
          </a:p>
          <a:p>
            <a:r>
              <a:rPr lang="en-IN" sz="2000" b="1" dirty="0">
                <a:solidFill>
                  <a:schemeClr val="tx1">
                    <a:lumMod val="95000"/>
                    <a:lumOff val="5000"/>
                  </a:schemeClr>
                </a:solidFill>
                <a:latin typeface="TimesNewRomanPS-BoldMT"/>
              </a:rPr>
              <a:t>Assistant Professor</a:t>
            </a:r>
          </a:p>
          <a:p>
            <a:r>
              <a:rPr lang="en-IN" sz="2000" b="1" dirty="0">
                <a:solidFill>
                  <a:schemeClr val="tx1">
                    <a:lumMod val="95000"/>
                    <a:lumOff val="5000"/>
                  </a:schemeClr>
                </a:solidFill>
                <a:latin typeface="TimesNewRomanPS-BoldMT"/>
              </a:rPr>
              <a:t>Indian Institute of Information Technology Nagpur</a:t>
            </a:r>
            <a:endParaRPr lang="en-IN" sz="2800" dirty="0">
              <a:solidFill>
                <a:schemeClr val="tx1">
                  <a:lumMod val="95000"/>
                  <a:lumOff val="5000"/>
                </a:schemeClr>
              </a:solidFill>
            </a:endParaRPr>
          </a:p>
        </p:txBody>
      </p:sp>
      <p:pic>
        <p:nvPicPr>
          <p:cNvPr id="6" name="Picture 5">
            <a:extLst>
              <a:ext uri="{FF2B5EF4-FFF2-40B4-BE49-F238E27FC236}">
                <a16:creationId xmlns:a16="http://schemas.microsoft.com/office/drawing/2014/main" id="{2771284B-3F62-13F1-50B0-94463F875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0"/>
            <a:ext cx="5715000" cy="790575"/>
          </a:xfrm>
          <a:prstGeom prst="rect">
            <a:avLst/>
          </a:prstGeom>
        </p:spPr>
      </p:pic>
    </p:spTree>
    <p:extLst>
      <p:ext uri="{BB962C8B-B14F-4D97-AF65-F5344CB8AC3E}">
        <p14:creationId xmlns:p14="http://schemas.microsoft.com/office/powerpoint/2010/main" val="1134481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Architectures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10</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accent1">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 Memory</a:t>
            </a:r>
          </a:p>
        </p:txBody>
      </p:sp>
      <p:sp>
        <p:nvSpPr>
          <p:cNvPr id="3" name="Rectangle 2">
            <a:extLst>
              <a:ext uri="{FF2B5EF4-FFF2-40B4-BE49-F238E27FC236}">
                <a16:creationId xmlns:a16="http://schemas.microsoft.com/office/drawing/2014/main" id="{DAA57886-014D-6435-0A13-AF1AA0A2C008}"/>
              </a:ext>
            </a:extLst>
          </p:cNvPr>
          <p:cNvSpPr/>
          <p:nvPr/>
        </p:nvSpPr>
        <p:spPr>
          <a:xfrm>
            <a:off x="6018179" y="2347396"/>
            <a:ext cx="5666319" cy="2813035"/>
          </a:xfrm>
          <a:prstGeom prst="rect">
            <a:avLst/>
          </a:prstGeom>
          <a:pattFill prst="pct80">
            <a:fgClr>
              <a:schemeClr val="accent1">
                <a:lumMod val="40000"/>
                <a:lumOff val="60000"/>
              </a:schemeClr>
            </a:fgClr>
            <a:bgClr>
              <a:schemeClr val="bg1"/>
            </a:bgClr>
          </a:pattFill>
          <a:ln w="127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rPr>
              <a:t>Processor Bord</a:t>
            </a:r>
          </a:p>
        </p:txBody>
      </p:sp>
      <p:pic>
        <p:nvPicPr>
          <p:cNvPr id="5" name="Picture 4">
            <a:extLst>
              <a:ext uri="{FF2B5EF4-FFF2-40B4-BE49-F238E27FC236}">
                <a16:creationId xmlns:a16="http://schemas.microsoft.com/office/drawing/2014/main" id="{C038C82A-D3EF-7335-A14B-27D89FBB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23" y="2842520"/>
            <a:ext cx="5056762" cy="1822786"/>
          </a:xfrm>
          <a:prstGeom prst="rect">
            <a:avLst/>
          </a:prstGeom>
        </p:spPr>
      </p:pic>
      <p:sp>
        <p:nvSpPr>
          <p:cNvPr id="18" name="Rectangle 17">
            <a:extLst>
              <a:ext uri="{FF2B5EF4-FFF2-40B4-BE49-F238E27FC236}">
                <a16:creationId xmlns:a16="http://schemas.microsoft.com/office/drawing/2014/main" id="{07C2F30C-4D79-A168-30FB-0DE8AE2134DF}"/>
              </a:ext>
            </a:extLst>
          </p:cNvPr>
          <p:cNvSpPr/>
          <p:nvPr/>
        </p:nvSpPr>
        <p:spPr>
          <a:xfrm>
            <a:off x="6206247" y="2572873"/>
            <a:ext cx="2587558" cy="1760707"/>
          </a:xfrm>
          <a:prstGeom prst="rect">
            <a:avLst/>
          </a:prstGeom>
          <a:pattFill prst="pct90">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Processor Socket</a:t>
            </a:r>
          </a:p>
        </p:txBody>
      </p:sp>
      <p:sp>
        <p:nvSpPr>
          <p:cNvPr id="34" name="Rectangle 33">
            <a:extLst>
              <a:ext uri="{FF2B5EF4-FFF2-40B4-BE49-F238E27FC236}">
                <a16:creationId xmlns:a16="http://schemas.microsoft.com/office/drawing/2014/main" id="{EE39DB90-B6DB-8B32-83F7-32AB84D25C45}"/>
              </a:ext>
            </a:extLst>
          </p:cNvPr>
          <p:cNvSpPr/>
          <p:nvPr/>
        </p:nvSpPr>
        <p:spPr>
          <a:xfrm>
            <a:off x="6206246" y="4538660"/>
            <a:ext cx="5330757" cy="406614"/>
          </a:xfrm>
          <a:prstGeom prst="rect">
            <a:avLst/>
          </a:prstGeom>
          <a:solidFill>
            <a:schemeClr val="accent2">
              <a:lumMod val="20000"/>
              <a:lumOff val="8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L3 Cache</a:t>
            </a:r>
          </a:p>
        </p:txBody>
      </p:sp>
      <p:sp>
        <p:nvSpPr>
          <p:cNvPr id="41" name="Rectangle 40">
            <a:extLst>
              <a:ext uri="{FF2B5EF4-FFF2-40B4-BE49-F238E27FC236}">
                <a16:creationId xmlns:a16="http://schemas.microsoft.com/office/drawing/2014/main" id="{38614A24-645B-F88A-5572-7648FD52959D}"/>
              </a:ext>
            </a:extLst>
          </p:cNvPr>
          <p:cNvSpPr/>
          <p:nvPr/>
        </p:nvSpPr>
        <p:spPr>
          <a:xfrm>
            <a:off x="6295417" y="2651519"/>
            <a:ext cx="2409218" cy="1603413"/>
          </a:xfrm>
          <a:prstGeom prst="rect">
            <a:avLst/>
          </a:prstGeom>
          <a:pattFill prst="pct5">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Processor 0</a:t>
            </a:r>
          </a:p>
        </p:txBody>
      </p:sp>
      <p:sp>
        <p:nvSpPr>
          <p:cNvPr id="20" name="Rectangle 19">
            <a:extLst>
              <a:ext uri="{FF2B5EF4-FFF2-40B4-BE49-F238E27FC236}">
                <a16:creationId xmlns:a16="http://schemas.microsoft.com/office/drawing/2014/main" id="{11886F3F-9623-1BA8-5645-2DF6C02E286B}"/>
              </a:ext>
            </a:extLst>
          </p:cNvPr>
          <p:cNvSpPr/>
          <p:nvPr/>
        </p:nvSpPr>
        <p:spPr>
          <a:xfrm>
            <a:off x="6389451" y="2718097"/>
            <a:ext cx="987357"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0</a:t>
            </a:r>
          </a:p>
        </p:txBody>
      </p:sp>
      <p:sp>
        <p:nvSpPr>
          <p:cNvPr id="21" name="Rectangle 20">
            <a:extLst>
              <a:ext uri="{FF2B5EF4-FFF2-40B4-BE49-F238E27FC236}">
                <a16:creationId xmlns:a16="http://schemas.microsoft.com/office/drawing/2014/main" id="{BB872F7F-7424-2F3E-F90F-064430ADB403}"/>
              </a:ext>
            </a:extLst>
          </p:cNvPr>
          <p:cNvSpPr/>
          <p:nvPr/>
        </p:nvSpPr>
        <p:spPr>
          <a:xfrm>
            <a:off x="7632971" y="2718097"/>
            <a:ext cx="987358"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1</a:t>
            </a:r>
          </a:p>
        </p:txBody>
      </p:sp>
      <p:sp>
        <p:nvSpPr>
          <p:cNvPr id="24" name="Rectangle 23">
            <a:extLst>
              <a:ext uri="{FF2B5EF4-FFF2-40B4-BE49-F238E27FC236}">
                <a16:creationId xmlns:a16="http://schemas.microsoft.com/office/drawing/2014/main" id="{ADFED277-0ABD-F6AA-713D-1C4CEF6D06AB}"/>
              </a:ext>
            </a:extLst>
          </p:cNvPr>
          <p:cNvSpPr/>
          <p:nvPr/>
        </p:nvSpPr>
        <p:spPr>
          <a:xfrm>
            <a:off x="6389451" y="3420465"/>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25" name="Rectangle 24">
            <a:extLst>
              <a:ext uri="{FF2B5EF4-FFF2-40B4-BE49-F238E27FC236}">
                <a16:creationId xmlns:a16="http://schemas.microsoft.com/office/drawing/2014/main" id="{FB3822A7-F03D-20C5-5A07-365C11AEADB5}"/>
              </a:ext>
            </a:extLst>
          </p:cNvPr>
          <p:cNvSpPr/>
          <p:nvPr/>
        </p:nvSpPr>
        <p:spPr>
          <a:xfrm>
            <a:off x="7632971" y="3428661"/>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26" name="Rectangle 25">
            <a:extLst>
              <a:ext uri="{FF2B5EF4-FFF2-40B4-BE49-F238E27FC236}">
                <a16:creationId xmlns:a16="http://schemas.microsoft.com/office/drawing/2014/main" id="{15E6B5AE-1BD1-B37C-0D4C-B7266EED36E6}"/>
              </a:ext>
            </a:extLst>
          </p:cNvPr>
          <p:cNvSpPr/>
          <p:nvPr/>
        </p:nvSpPr>
        <p:spPr>
          <a:xfrm>
            <a:off x="6389451" y="3839021"/>
            <a:ext cx="2230877" cy="348396"/>
          </a:xfrm>
          <a:prstGeom prst="rect">
            <a:avLst/>
          </a:prstGeom>
          <a:solidFill>
            <a:schemeClr val="accent6">
              <a:lumMod val="60000"/>
              <a:lumOff val="40000"/>
            </a:schemeClr>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L2 Cache</a:t>
            </a:r>
          </a:p>
        </p:txBody>
      </p:sp>
      <p:sp>
        <p:nvSpPr>
          <p:cNvPr id="49" name="Rectangle 48">
            <a:extLst>
              <a:ext uri="{FF2B5EF4-FFF2-40B4-BE49-F238E27FC236}">
                <a16:creationId xmlns:a16="http://schemas.microsoft.com/office/drawing/2014/main" id="{EC61552E-E0FE-2442-0495-1D5E68C6EAF6}"/>
              </a:ext>
            </a:extLst>
          </p:cNvPr>
          <p:cNvSpPr/>
          <p:nvPr/>
        </p:nvSpPr>
        <p:spPr>
          <a:xfrm>
            <a:off x="8939719" y="2572873"/>
            <a:ext cx="2587558" cy="1760707"/>
          </a:xfrm>
          <a:prstGeom prst="rect">
            <a:avLst/>
          </a:prstGeom>
          <a:pattFill prst="pct90">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Processor Socket</a:t>
            </a:r>
          </a:p>
        </p:txBody>
      </p:sp>
      <p:sp>
        <p:nvSpPr>
          <p:cNvPr id="50" name="Rectangle 49">
            <a:extLst>
              <a:ext uri="{FF2B5EF4-FFF2-40B4-BE49-F238E27FC236}">
                <a16:creationId xmlns:a16="http://schemas.microsoft.com/office/drawing/2014/main" id="{998F3D15-F50C-E49A-EAFC-DC3E99029CBE}"/>
              </a:ext>
            </a:extLst>
          </p:cNvPr>
          <p:cNvSpPr/>
          <p:nvPr/>
        </p:nvSpPr>
        <p:spPr>
          <a:xfrm>
            <a:off x="9028889" y="2651519"/>
            <a:ext cx="2409218" cy="1603413"/>
          </a:xfrm>
          <a:prstGeom prst="rect">
            <a:avLst/>
          </a:prstGeom>
          <a:pattFill prst="pct5">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Processor 1</a:t>
            </a:r>
          </a:p>
        </p:txBody>
      </p:sp>
      <p:sp>
        <p:nvSpPr>
          <p:cNvPr id="51" name="Rectangle 50">
            <a:extLst>
              <a:ext uri="{FF2B5EF4-FFF2-40B4-BE49-F238E27FC236}">
                <a16:creationId xmlns:a16="http://schemas.microsoft.com/office/drawing/2014/main" id="{38A3E8A4-445F-FAFC-CD37-2A9823893B80}"/>
              </a:ext>
            </a:extLst>
          </p:cNvPr>
          <p:cNvSpPr/>
          <p:nvPr/>
        </p:nvSpPr>
        <p:spPr>
          <a:xfrm>
            <a:off x="9122923" y="2718097"/>
            <a:ext cx="987357"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0</a:t>
            </a:r>
          </a:p>
        </p:txBody>
      </p:sp>
      <p:sp>
        <p:nvSpPr>
          <p:cNvPr id="52" name="Rectangle 51">
            <a:extLst>
              <a:ext uri="{FF2B5EF4-FFF2-40B4-BE49-F238E27FC236}">
                <a16:creationId xmlns:a16="http://schemas.microsoft.com/office/drawing/2014/main" id="{718B8ED1-0756-F037-0409-33831A4ADE05}"/>
              </a:ext>
            </a:extLst>
          </p:cNvPr>
          <p:cNvSpPr/>
          <p:nvPr/>
        </p:nvSpPr>
        <p:spPr>
          <a:xfrm>
            <a:off x="10366443" y="2718097"/>
            <a:ext cx="987358"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1</a:t>
            </a:r>
          </a:p>
        </p:txBody>
      </p:sp>
      <p:sp>
        <p:nvSpPr>
          <p:cNvPr id="53" name="Rectangle 52">
            <a:extLst>
              <a:ext uri="{FF2B5EF4-FFF2-40B4-BE49-F238E27FC236}">
                <a16:creationId xmlns:a16="http://schemas.microsoft.com/office/drawing/2014/main" id="{AFA06A27-183B-84E7-160B-3A5B9EE74156}"/>
              </a:ext>
            </a:extLst>
          </p:cNvPr>
          <p:cNvSpPr/>
          <p:nvPr/>
        </p:nvSpPr>
        <p:spPr>
          <a:xfrm>
            <a:off x="9122923" y="3420465"/>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54" name="Rectangle 53">
            <a:extLst>
              <a:ext uri="{FF2B5EF4-FFF2-40B4-BE49-F238E27FC236}">
                <a16:creationId xmlns:a16="http://schemas.microsoft.com/office/drawing/2014/main" id="{5A5B7263-2BBA-D6A1-3C47-982AED08C3B8}"/>
              </a:ext>
            </a:extLst>
          </p:cNvPr>
          <p:cNvSpPr/>
          <p:nvPr/>
        </p:nvSpPr>
        <p:spPr>
          <a:xfrm>
            <a:off x="10366443" y="3428661"/>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55" name="Rectangle 54">
            <a:extLst>
              <a:ext uri="{FF2B5EF4-FFF2-40B4-BE49-F238E27FC236}">
                <a16:creationId xmlns:a16="http://schemas.microsoft.com/office/drawing/2014/main" id="{656FF13B-5A63-D730-246C-6F0436C246CD}"/>
              </a:ext>
            </a:extLst>
          </p:cNvPr>
          <p:cNvSpPr/>
          <p:nvPr/>
        </p:nvSpPr>
        <p:spPr>
          <a:xfrm>
            <a:off x="9122923" y="3839021"/>
            <a:ext cx="2230877" cy="348396"/>
          </a:xfrm>
          <a:prstGeom prst="rect">
            <a:avLst/>
          </a:prstGeom>
          <a:solidFill>
            <a:schemeClr val="accent6">
              <a:lumMod val="60000"/>
              <a:lumOff val="40000"/>
            </a:schemeClr>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L2 Cache</a:t>
            </a:r>
          </a:p>
        </p:txBody>
      </p:sp>
      <p:sp>
        <p:nvSpPr>
          <p:cNvPr id="56" name="Rectangle 55">
            <a:extLst>
              <a:ext uri="{FF2B5EF4-FFF2-40B4-BE49-F238E27FC236}">
                <a16:creationId xmlns:a16="http://schemas.microsoft.com/office/drawing/2014/main" id="{A4C90797-AFDD-1A89-68A5-960EEA2E8092}"/>
              </a:ext>
            </a:extLst>
          </p:cNvPr>
          <p:cNvSpPr/>
          <p:nvPr/>
        </p:nvSpPr>
        <p:spPr>
          <a:xfrm>
            <a:off x="6018179" y="5549765"/>
            <a:ext cx="5666319" cy="716873"/>
          </a:xfrm>
          <a:prstGeom prst="rect">
            <a:avLst/>
          </a:prstGeom>
          <a:solidFill>
            <a:schemeClr val="tx1">
              <a:lumMod val="75000"/>
              <a:lumOff val="25000"/>
            </a:schemeClr>
          </a:solidFill>
          <a:ln w="19050">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RAM</a:t>
            </a:r>
          </a:p>
        </p:txBody>
      </p:sp>
      <p:sp>
        <p:nvSpPr>
          <p:cNvPr id="57" name="Arrow: Down 56">
            <a:extLst>
              <a:ext uri="{FF2B5EF4-FFF2-40B4-BE49-F238E27FC236}">
                <a16:creationId xmlns:a16="http://schemas.microsoft.com/office/drawing/2014/main" id="{97F4689B-E175-FD8A-DA0E-B8E53B346BAE}"/>
              </a:ext>
            </a:extLst>
          </p:cNvPr>
          <p:cNvSpPr/>
          <p:nvPr/>
        </p:nvSpPr>
        <p:spPr>
          <a:xfrm>
            <a:off x="6838545" y="5160431"/>
            <a:ext cx="321012" cy="406613"/>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Down 57">
            <a:extLst>
              <a:ext uri="{FF2B5EF4-FFF2-40B4-BE49-F238E27FC236}">
                <a16:creationId xmlns:a16="http://schemas.microsoft.com/office/drawing/2014/main" id="{0F258A5B-86D3-AF24-9F79-ED5746B03775}"/>
              </a:ext>
            </a:extLst>
          </p:cNvPr>
          <p:cNvSpPr/>
          <p:nvPr/>
        </p:nvSpPr>
        <p:spPr>
          <a:xfrm rot="10800000">
            <a:off x="10356715" y="5155702"/>
            <a:ext cx="321012" cy="406613"/>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E0566B72-F444-5DCC-7B84-7501BA38CBAA}"/>
              </a:ext>
            </a:extLst>
          </p:cNvPr>
          <p:cNvSpPr/>
          <p:nvPr/>
        </p:nvSpPr>
        <p:spPr>
          <a:xfrm>
            <a:off x="396511" y="4945776"/>
            <a:ext cx="4956945" cy="1320862"/>
          </a:xfrm>
          <a:prstGeom prst="rect">
            <a:avLst/>
          </a:prstGeom>
          <a:solidFill>
            <a:schemeClr val="tx2"/>
          </a:solidFill>
          <a:ln w="190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HDD</a:t>
            </a:r>
          </a:p>
        </p:txBody>
      </p:sp>
      <p:sp>
        <p:nvSpPr>
          <p:cNvPr id="60" name="Arrow: Down 59">
            <a:extLst>
              <a:ext uri="{FF2B5EF4-FFF2-40B4-BE49-F238E27FC236}">
                <a16:creationId xmlns:a16="http://schemas.microsoft.com/office/drawing/2014/main" id="{66017CFA-695E-0DE7-6337-CB97CDB98F82}"/>
              </a:ext>
            </a:extLst>
          </p:cNvPr>
          <p:cNvSpPr/>
          <p:nvPr/>
        </p:nvSpPr>
        <p:spPr>
          <a:xfrm rot="5400000">
            <a:off x="5525311" y="5349628"/>
            <a:ext cx="321012" cy="664723"/>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Down 60">
            <a:extLst>
              <a:ext uri="{FF2B5EF4-FFF2-40B4-BE49-F238E27FC236}">
                <a16:creationId xmlns:a16="http://schemas.microsoft.com/office/drawing/2014/main" id="{DB7CFA63-CA1A-4703-184D-36CDE6599DC0}"/>
              </a:ext>
            </a:extLst>
          </p:cNvPr>
          <p:cNvSpPr/>
          <p:nvPr/>
        </p:nvSpPr>
        <p:spPr>
          <a:xfrm rot="16200000">
            <a:off x="5518662" y="5613207"/>
            <a:ext cx="321012" cy="651420"/>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468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500"/>
                                        <p:tgtEl>
                                          <p:spTgt spid="6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34" grpId="0" animBg="1"/>
      <p:bldP spid="41" grpId="0" animBg="1"/>
      <p:bldP spid="20" grpId="0" animBg="1"/>
      <p:bldP spid="21" grpId="0" animBg="1"/>
      <p:bldP spid="24" grpId="0" animBg="1"/>
      <p:bldP spid="25" grpId="0" animBg="1"/>
      <p:bldP spid="26"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Architectures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11</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accent1">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 Memory</a:t>
            </a:r>
          </a:p>
        </p:txBody>
      </p:sp>
      <p:sp>
        <p:nvSpPr>
          <p:cNvPr id="3" name="Rectangle 2">
            <a:extLst>
              <a:ext uri="{FF2B5EF4-FFF2-40B4-BE49-F238E27FC236}">
                <a16:creationId xmlns:a16="http://schemas.microsoft.com/office/drawing/2014/main" id="{DAA57886-014D-6435-0A13-AF1AA0A2C008}"/>
              </a:ext>
            </a:extLst>
          </p:cNvPr>
          <p:cNvSpPr/>
          <p:nvPr/>
        </p:nvSpPr>
        <p:spPr>
          <a:xfrm>
            <a:off x="6018179" y="2347396"/>
            <a:ext cx="5666319" cy="2813035"/>
          </a:xfrm>
          <a:prstGeom prst="rect">
            <a:avLst/>
          </a:prstGeom>
          <a:pattFill prst="pct80">
            <a:fgClr>
              <a:schemeClr val="accent1">
                <a:lumMod val="40000"/>
                <a:lumOff val="60000"/>
              </a:schemeClr>
            </a:fgClr>
            <a:bgClr>
              <a:schemeClr val="bg1"/>
            </a:bgClr>
          </a:pattFill>
          <a:ln w="127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rPr>
              <a:t>Processor Bord</a:t>
            </a:r>
          </a:p>
        </p:txBody>
      </p:sp>
      <p:sp>
        <p:nvSpPr>
          <p:cNvPr id="18" name="Rectangle 17">
            <a:extLst>
              <a:ext uri="{FF2B5EF4-FFF2-40B4-BE49-F238E27FC236}">
                <a16:creationId xmlns:a16="http://schemas.microsoft.com/office/drawing/2014/main" id="{07C2F30C-4D79-A168-30FB-0DE8AE2134DF}"/>
              </a:ext>
            </a:extLst>
          </p:cNvPr>
          <p:cNvSpPr/>
          <p:nvPr/>
        </p:nvSpPr>
        <p:spPr>
          <a:xfrm>
            <a:off x="6206247" y="2572873"/>
            <a:ext cx="2587558" cy="1760707"/>
          </a:xfrm>
          <a:prstGeom prst="rect">
            <a:avLst/>
          </a:prstGeom>
          <a:pattFill prst="pct90">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Processor Socket</a:t>
            </a:r>
          </a:p>
        </p:txBody>
      </p:sp>
      <p:sp>
        <p:nvSpPr>
          <p:cNvPr id="34" name="Rectangle 33">
            <a:extLst>
              <a:ext uri="{FF2B5EF4-FFF2-40B4-BE49-F238E27FC236}">
                <a16:creationId xmlns:a16="http://schemas.microsoft.com/office/drawing/2014/main" id="{EE39DB90-B6DB-8B32-83F7-32AB84D25C45}"/>
              </a:ext>
            </a:extLst>
          </p:cNvPr>
          <p:cNvSpPr/>
          <p:nvPr/>
        </p:nvSpPr>
        <p:spPr>
          <a:xfrm>
            <a:off x="6206246" y="4538660"/>
            <a:ext cx="5330757" cy="406614"/>
          </a:xfrm>
          <a:prstGeom prst="rect">
            <a:avLst/>
          </a:prstGeom>
          <a:solidFill>
            <a:schemeClr val="accent2">
              <a:lumMod val="20000"/>
              <a:lumOff val="8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L3 Cache</a:t>
            </a:r>
          </a:p>
        </p:txBody>
      </p:sp>
      <p:sp>
        <p:nvSpPr>
          <p:cNvPr id="41" name="Rectangle 40">
            <a:extLst>
              <a:ext uri="{FF2B5EF4-FFF2-40B4-BE49-F238E27FC236}">
                <a16:creationId xmlns:a16="http://schemas.microsoft.com/office/drawing/2014/main" id="{38614A24-645B-F88A-5572-7648FD52959D}"/>
              </a:ext>
            </a:extLst>
          </p:cNvPr>
          <p:cNvSpPr/>
          <p:nvPr/>
        </p:nvSpPr>
        <p:spPr>
          <a:xfrm>
            <a:off x="6295417" y="2651519"/>
            <a:ext cx="2409218" cy="1603413"/>
          </a:xfrm>
          <a:prstGeom prst="rect">
            <a:avLst/>
          </a:prstGeom>
          <a:pattFill prst="pct5">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Processor 0</a:t>
            </a:r>
          </a:p>
        </p:txBody>
      </p:sp>
      <p:sp>
        <p:nvSpPr>
          <p:cNvPr id="20" name="Rectangle 19">
            <a:extLst>
              <a:ext uri="{FF2B5EF4-FFF2-40B4-BE49-F238E27FC236}">
                <a16:creationId xmlns:a16="http://schemas.microsoft.com/office/drawing/2014/main" id="{11886F3F-9623-1BA8-5645-2DF6C02E286B}"/>
              </a:ext>
            </a:extLst>
          </p:cNvPr>
          <p:cNvSpPr/>
          <p:nvPr/>
        </p:nvSpPr>
        <p:spPr>
          <a:xfrm>
            <a:off x="6389451" y="2718097"/>
            <a:ext cx="987357"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0</a:t>
            </a:r>
          </a:p>
        </p:txBody>
      </p:sp>
      <p:sp>
        <p:nvSpPr>
          <p:cNvPr id="21" name="Rectangle 20">
            <a:extLst>
              <a:ext uri="{FF2B5EF4-FFF2-40B4-BE49-F238E27FC236}">
                <a16:creationId xmlns:a16="http://schemas.microsoft.com/office/drawing/2014/main" id="{BB872F7F-7424-2F3E-F90F-064430ADB403}"/>
              </a:ext>
            </a:extLst>
          </p:cNvPr>
          <p:cNvSpPr/>
          <p:nvPr/>
        </p:nvSpPr>
        <p:spPr>
          <a:xfrm>
            <a:off x="7632971" y="2718097"/>
            <a:ext cx="987358"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1</a:t>
            </a:r>
          </a:p>
        </p:txBody>
      </p:sp>
      <p:sp>
        <p:nvSpPr>
          <p:cNvPr id="24" name="Rectangle 23">
            <a:extLst>
              <a:ext uri="{FF2B5EF4-FFF2-40B4-BE49-F238E27FC236}">
                <a16:creationId xmlns:a16="http://schemas.microsoft.com/office/drawing/2014/main" id="{ADFED277-0ABD-F6AA-713D-1C4CEF6D06AB}"/>
              </a:ext>
            </a:extLst>
          </p:cNvPr>
          <p:cNvSpPr/>
          <p:nvPr/>
        </p:nvSpPr>
        <p:spPr>
          <a:xfrm>
            <a:off x="6389451" y="3420465"/>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25" name="Rectangle 24">
            <a:extLst>
              <a:ext uri="{FF2B5EF4-FFF2-40B4-BE49-F238E27FC236}">
                <a16:creationId xmlns:a16="http://schemas.microsoft.com/office/drawing/2014/main" id="{FB3822A7-F03D-20C5-5A07-365C11AEADB5}"/>
              </a:ext>
            </a:extLst>
          </p:cNvPr>
          <p:cNvSpPr/>
          <p:nvPr/>
        </p:nvSpPr>
        <p:spPr>
          <a:xfrm>
            <a:off x="7632971" y="3428661"/>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26" name="Rectangle 25">
            <a:extLst>
              <a:ext uri="{FF2B5EF4-FFF2-40B4-BE49-F238E27FC236}">
                <a16:creationId xmlns:a16="http://schemas.microsoft.com/office/drawing/2014/main" id="{15E6B5AE-1BD1-B37C-0D4C-B7266EED36E6}"/>
              </a:ext>
            </a:extLst>
          </p:cNvPr>
          <p:cNvSpPr/>
          <p:nvPr/>
        </p:nvSpPr>
        <p:spPr>
          <a:xfrm>
            <a:off x="6389451" y="3839021"/>
            <a:ext cx="2230877" cy="348396"/>
          </a:xfrm>
          <a:prstGeom prst="rect">
            <a:avLst/>
          </a:prstGeom>
          <a:solidFill>
            <a:schemeClr val="accent6">
              <a:lumMod val="60000"/>
              <a:lumOff val="40000"/>
            </a:schemeClr>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L2 Cache</a:t>
            </a:r>
          </a:p>
        </p:txBody>
      </p:sp>
      <p:sp>
        <p:nvSpPr>
          <p:cNvPr id="49" name="Rectangle 48">
            <a:extLst>
              <a:ext uri="{FF2B5EF4-FFF2-40B4-BE49-F238E27FC236}">
                <a16:creationId xmlns:a16="http://schemas.microsoft.com/office/drawing/2014/main" id="{EC61552E-E0FE-2442-0495-1D5E68C6EAF6}"/>
              </a:ext>
            </a:extLst>
          </p:cNvPr>
          <p:cNvSpPr/>
          <p:nvPr/>
        </p:nvSpPr>
        <p:spPr>
          <a:xfrm>
            <a:off x="8939719" y="2572873"/>
            <a:ext cx="2587558" cy="1760707"/>
          </a:xfrm>
          <a:prstGeom prst="rect">
            <a:avLst/>
          </a:prstGeom>
          <a:pattFill prst="pct90">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Processor Socket</a:t>
            </a:r>
          </a:p>
        </p:txBody>
      </p:sp>
      <p:sp>
        <p:nvSpPr>
          <p:cNvPr id="50" name="Rectangle 49">
            <a:extLst>
              <a:ext uri="{FF2B5EF4-FFF2-40B4-BE49-F238E27FC236}">
                <a16:creationId xmlns:a16="http://schemas.microsoft.com/office/drawing/2014/main" id="{998F3D15-F50C-E49A-EAFC-DC3E99029CBE}"/>
              </a:ext>
            </a:extLst>
          </p:cNvPr>
          <p:cNvSpPr/>
          <p:nvPr/>
        </p:nvSpPr>
        <p:spPr>
          <a:xfrm>
            <a:off x="9028889" y="2651519"/>
            <a:ext cx="2409218" cy="1603413"/>
          </a:xfrm>
          <a:prstGeom prst="rect">
            <a:avLst/>
          </a:prstGeom>
          <a:pattFill prst="pct5">
            <a:fgClr>
              <a:schemeClr val="tx1"/>
            </a:fgClr>
            <a:bgClr>
              <a:schemeClr val="bg1"/>
            </a:bgClr>
          </a:patt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Processor 1</a:t>
            </a:r>
          </a:p>
        </p:txBody>
      </p:sp>
      <p:sp>
        <p:nvSpPr>
          <p:cNvPr id="51" name="Rectangle 50">
            <a:extLst>
              <a:ext uri="{FF2B5EF4-FFF2-40B4-BE49-F238E27FC236}">
                <a16:creationId xmlns:a16="http://schemas.microsoft.com/office/drawing/2014/main" id="{38A3E8A4-445F-FAFC-CD37-2A9823893B80}"/>
              </a:ext>
            </a:extLst>
          </p:cNvPr>
          <p:cNvSpPr/>
          <p:nvPr/>
        </p:nvSpPr>
        <p:spPr>
          <a:xfrm>
            <a:off x="9122923" y="2718097"/>
            <a:ext cx="987357"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0</a:t>
            </a:r>
          </a:p>
        </p:txBody>
      </p:sp>
      <p:sp>
        <p:nvSpPr>
          <p:cNvPr id="52" name="Rectangle 51">
            <a:extLst>
              <a:ext uri="{FF2B5EF4-FFF2-40B4-BE49-F238E27FC236}">
                <a16:creationId xmlns:a16="http://schemas.microsoft.com/office/drawing/2014/main" id="{718B8ED1-0756-F037-0409-33831A4ADE05}"/>
              </a:ext>
            </a:extLst>
          </p:cNvPr>
          <p:cNvSpPr/>
          <p:nvPr/>
        </p:nvSpPr>
        <p:spPr>
          <a:xfrm>
            <a:off x="10366443" y="2718097"/>
            <a:ext cx="987358" cy="640404"/>
          </a:xfrm>
          <a:prstGeom prst="rect">
            <a:avLst/>
          </a:prstGeom>
          <a:solidFill>
            <a:srgbClr val="002060"/>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Core 1</a:t>
            </a:r>
          </a:p>
        </p:txBody>
      </p:sp>
      <p:sp>
        <p:nvSpPr>
          <p:cNvPr id="53" name="Rectangle 52">
            <a:extLst>
              <a:ext uri="{FF2B5EF4-FFF2-40B4-BE49-F238E27FC236}">
                <a16:creationId xmlns:a16="http://schemas.microsoft.com/office/drawing/2014/main" id="{AFA06A27-183B-84E7-160B-3A5B9EE74156}"/>
              </a:ext>
            </a:extLst>
          </p:cNvPr>
          <p:cNvSpPr/>
          <p:nvPr/>
        </p:nvSpPr>
        <p:spPr>
          <a:xfrm>
            <a:off x="9122923" y="3420465"/>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54" name="Rectangle 53">
            <a:extLst>
              <a:ext uri="{FF2B5EF4-FFF2-40B4-BE49-F238E27FC236}">
                <a16:creationId xmlns:a16="http://schemas.microsoft.com/office/drawing/2014/main" id="{5A5B7263-2BBA-D6A1-3C47-982AED08C3B8}"/>
              </a:ext>
            </a:extLst>
          </p:cNvPr>
          <p:cNvSpPr/>
          <p:nvPr/>
        </p:nvSpPr>
        <p:spPr>
          <a:xfrm>
            <a:off x="10366443" y="3428661"/>
            <a:ext cx="987357" cy="348396"/>
          </a:xfrm>
          <a:prstGeom prst="rect">
            <a:avLst/>
          </a:prstGeom>
          <a:solidFill>
            <a:schemeClr val="accent4">
              <a:lumMod val="60000"/>
              <a:lumOff val="40000"/>
            </a:schemeClr>
          </a:solid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L1 Cache</a:t>
            </a:r>
          </a:p>
        </p:txBody>
      </p:sp>
      <p:sp>
        <p:nvSpPr>
          <p:cNvPr id="55" name="Rectangle 54">
            <a:extLst>
              <a:ext uri="{FF2B5EF4-FFF2-40B4-BE49-F238E27FC236}">
                <a16:creationId xmlns:a16="http://schemas.microsoft.com/office/drawing/2014/main" id="{656FF13B-5A63-D730-246C-6F0436C246CD}"/>
              </a:ext>
            </a:extLst>
          </p:cNvPr>
          <p:cNvSpPr/>
          <p:nvPr/>
        </p:nvSpPr>
        <p:spPr>
          <a:xfrm>
            <a:off x="9122923" y="3839021"/>
            <a:ext cx="2230877" cy="348396"/>
          </a:xfrm>
          <a:prstGeom prst="rect">
            <a:avLst/>
          </a:prstGeom>
          <a:solidFill>
            <a:schemeClr val="accent6">
              <a:lumMod val="60000"/>
              <a:lumOff val="40000"/>
            </a:schemeClr>
          </a:solidFill>
          <a:ln w="12700">
            <a:solidFill>
              <a:schemeClr val="tx1"/>
            </a:solid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L2 Cache</a:t>
            </a:r>
          </a:p>
        </p:txBody>
      </p:sp>
      <p:sp>
        <p:nvSpPr>
          <p:cNvPr id="56" name="Rectangle 55">
            <a:extLst>
              <a:ext uri="{FF2B5EF4-FFF2-40B4-BE49-F238E27FC236}">
                <a16:creationId xmlns:a16="http://schemas.microsoft.com/office/drawing/2014/main" id="{A4C90797-AFDD-1A89-68A5-960EEA2E8092}"/>
              </a:ext>
            </a:extLst>
          </p:cNvPr>
          <p:cNvSpPr/>
          <p:nvPr/>
        </p:nvSpPr>
        <p:spPr>
          <a:xfrm>
            <a:off x="6018179" y="5549765"/>
            <a:ext cx="5666319" cy="716873"/>
          </a:xfrm>
          <a:prstGeom prst="rect">
            <a:avLst/>
          </a:prstGeom>
          <a:solidFill>
            <a:schemeClr val="tx1">
              <a:lumMod val="75000"/>
              <a:lumOff val="25000"/>
            </a:schemeClr>
          </a:solidFill>
          <a:ln w="19050">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RAM</a:t>
            </a:r>
          </a:p>
        </p:txBody>
      </p:sp>
      <p:sp>
        <p:nvSpPr>
          <p:cNvPr id="57" name="Arrow: Down 56">
            <a:extLst>
              <a:ext uri="{FF2B5EF4-FFF2-40B4-BE49-F238E27FC236}">
                <a16:creationId xmlns:a16="http://schemas.microsoft.com/office/drawing/2014/main" id="{97F4689B-E175-FD8A-DA0E-B8E53B346BAE}"/>
              </a:ext>
            </a:extLst>
          </p:cNvPr>
          <p:cNvSpPr/>
          <p:nvPr/>
        </p:nvSpPr>
        <p:spPr>
          <a:xfrm>
            <a:off x="6838545" y="5160431"/>
            <a:ext cx="321012" cy="406613"/>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Down 57">
            <a:extLst>
              <a:ext uri="{FF2B5EF4-FFF2-40B4-BE49-F238E27FC236}">
                <a16:creationId xmlns:a16="http://schemas.microsoft.com/office/drawing/2014/main" id="{0F258A5B-86D3-AF24-9F79-ED5746B03775}"/>
              </a:ext>
            </a:extLst>
          </p:cNvPr>
          <p:cNvSpPr/>
          <p:nvPr/>
        </p:nvSpPr>
        <p:spPr>
          <a:xfrm rot="10800000">
            <a:off x="10356715" y="5155702"/>
            <a:ext cx="321012" cy="406613"/>
          </a:xfrm>
          <a:prstGeom prst="downArrow">
            <a:avLst/>
          </a:prstGeom>
          <a:solidFill>
            <a:srgbClr val="C00000"/>
          </a:solidFill>
          <a:ln>
            <a:noFill/>
          </a:ln>
          <a:effectLst>
            <a:outerShdw blurRad="190500" dist="228600" dir="2700000" algn="ctr">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2DE9509-A871-09DB-8450-23E440E797EE}"/>
              </a:ext>
            </a:extLst>
          </p:cNvPr>
          <p:cNvSpPr txBox="1"/>
          <p:nvPr/>
        </p:nvSpPr>
        <p:spPr>
          <a:xfrm>
            <a:off x="268520" y="3054603"/>
            <a:ext cx="5587274" cy="2308324"/>
          </a:xfrm>
          <a:prstGeom prst="rect">
            <a:avLst/>
          </a:prstGeom>
          <a:noFill/>
        </p:spPr>
        <p:txBody>
          <a:bodyPr wrap="square" rtlCol="0">
            <a:spAutoFit/>
          </a:bodyPr>
          <a:lstStyle/>
          <a:p>
            <a:pPr marL="285750" indent="-285750">
              <a:buFont typeface="Arial" panose="020B0604020202020204" pitchFamily="34" charset="0"/>
              <a:buChar char="•"/>
            </a:pPr>
            <a:r>
              <a:rPr lang="en-IN" dirty="0"/>
              <a:t>Shared Memory is accessible to all computing resources</a:t>
            </a:r>
          </a:p>
          <a:p>
            <a:pPr marL="285750" indent="-285750">
              <a:buFont typeface="Arial" panose="020B0604020202020204" pitchFamily="34" charset="0"/>
              <a:buChar char="•"/>
            </a:pPr>
            <a:r>
              <a:rPr lang="en-IN" dirty="0"/>
              <a:t>Communication between cores happen through shared memory</a:t>
            </a:r>
          </a:p>
          <a:p>
            <a:pPr marL="285750" indent="-285750">
              <a:buFont typeface="Arial" panose="020B0604020202020204" pitchFamily="34" charset="0"/>
              <a:buChar char="•"/>
            </a:pPr>
            <a:r>
              <a:rPr lang="en-IN" dirty="0"/>
              <a:t>There is a common bus between processors and the shared memory</a:t>
            </a:r>
          </a:p>
          <a:p>
            <a:pPr marL="285750" indent="-285750">
              <a:buFont typeface="Arial" panose="020B0604020202020204" pitchFamily="34" charset="0"/>
              <a:buChar char="•"/>
            </a:pPr>
            <a:r>
              <a:rPr lang="en-IN" dirty="0"/>
              <a:t>Limitation is number of processors – often we get max 32 cores per CPU</a:t>
            </a:r>
          </a:p>
        </p:txBody>
      </p:sp>
    </p:spTree>
    <p:extLst>
      <p:ext uri="{BB962C8B-B14F-4D97-AF65-F5344CB8AC3E}">
        <p14:creationId xmlns:p14="http://schemas.microsoft.com/office/powerpoint/2010/main" val="394459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Architectures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12</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accent6">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Distributed Memory</a:t>
            </a:r>
          </a:p>
        </p:txBody>
      </p:sp>
      <p:pic>
        <p:nvPicPr>
          <p:cNvPr id="8" name="Picture 7">
            <a:extLst>
              <a:ext uri="{FF2B5EF4-FFF2-40B4-BE49-F238E27FC236}">
                <a16:creationId xmlns:a16="http://schemas.microsoft.com/office/drawing/2014/main" id="{BCBE9D19-0B21-6B17-57A8-6236BA3EA9CB}"/>
              </a:ext>
            </a:extLst>
          </p:cNvPr>
          <p:cNvPicPr>
            <a:picLocks noChangeAspect="1"/>
          </p:cNvPicPr>
          <p:nvPr/>
        </p:nvPicPr>
        <p:blipFill>
          <a:blip r:embed="rId2"/>
          <a:stretch>
            <a:fillRect/>
          </a:stretch>
        </p:blipFill>
        <p:spPr>
          <a:xfrm>
            <a:off x="5361430" y="1966615"/>
            <a:ext cx="2559443" cy="1822323"/>
          </a:xfrm>
          <a:prstGeom prst="rect">
            <a:avLst/>
          </a:prstGeom>
        </p:spPr>
      </p:pic>
      <p:pic>
        <p:nvPicPr>
          <p:cNvPr id="9" name="Picture 8">
            <a:extLst>
              <a:ext uri="{FF2B5EF4-FFF2-40B4-BE49-F238E27FC236}">
                <a16:creationId xmlns:a16="http://schemas.microsoft.com/office/drawing/2014/main" id="{EB0D0B95-B6DC-14ED-AA28-35816FF6B10B}"/>
              </a:ext>
            </a:extLst>
          </p:cNvPr>
          <p:cNvPicPr>
            <a:picLocks noChangeAspect="1"/>
          </p:cNvPicPr>
          <p:nvPr/>
        </p:nvPicPr>
        <p:blipFill>
          <a:blip r:embed="rId2"/>
          <a:stretch>
            <a:fillRect/>
          </a:stretch>
        </p:blipFill>
        <p:spPr>
          <a:xfrm>
            <a:off x="8794357" y="1966615"/>
            <a:ext cx="2559443" cy="1822323"/>
          </a:xfrm>
          <a:prstGeom prst="rect">
            <a:avLst/>
          </a:prstGeom>
        </p:spPr>
      </p:pic>
      <p:pic>
        <p:nvPicPr>
          <p:cNvPr id="10" name="Picture 9">
            <a:extLst>
              <a:ext uri="{FF2B5EF4-FFF2-40B4-BE49-F238E27FC236}">
                <a16:creationId xmlns:a16="http://schemas.microsoft.com/office/drawing/2014/main" id="{B9FF649C-51AC-589E-2DBA-EDECBAD573D4}"/>
              </a:ext>
            </a:extLst>
          </p:cNvPr>
          <p:cNvPicPr>
            <a:picLocks noChangeAspect="1"/>
          </p:cNvPicPr>
          <p:nvPr/>
        </p:nvPicPr>
        <p:blipFill>
          <a:blip r:embed="rId2"/>
          <a:stretch>
            <a:fillRect/>
          </a:stretch>
        </p:blipFill>
        <p:spPr>
          <a:xfrm>
            <a:off x="5361429" y="4368355"/>
            <a:ext cx="2559443" cy="1822323"/>
          </a:xfrm>
          <a:prstGeom prst="rect">
            <a:avLst/>
          </a:prstGeom>
        </p:spPr>
      </p:pic>
      <p:pic>
        <p:nvPicPr>
          <p:cNvPr id="13" name="Picture 12">
            <a:extLst>
              <a:ext uri="{FF2B5EF4-FFF2-40B4-BE49-F238E27FC236}">
                <a16:creationId xmlns:a16="http://schemas.microsoft.com/office/drawing/2014/main" id="{D7F0D33A-0FC5-D3EF-22BE-1904C2B451DE}"/>
              </a:ext>
            </a:extLst>
          </p:cNvPr>
          <p:cNvPicPr>
            <a:picLocks noChangeAspect="1"/>
          </p:cNvPicPr>
          <p:nvPr/>
        </p:nvPicPr>
        <p:blipFill>
          <a:blip r:embed="rId2"/>
          <a:stretch>
            <a:fillRect/>
          </a:stretch>
        </p:blipFill>
        <p:spPr>
          <a:xfrm>
            <a:off x="8794357" y="4368355"/>
            <a:ext cx="2559443" cy="1822323"/>
          </a:xfrm>
          <a:prstGeom prst="rect">
            <a:avLst/>
          </a:prstGeom>
        </p:spPr>
      </p:pic>
      <p:cxnSp>
        <p:nvCxnSpPr>
          <p:cNvPr id="15" name="Straight Connector 14">
            <a:extLst>
              <a:ext uri="{FF2B5EF4-FFF2-40B4-BE49-F238E27FC236}">
                <a16:creationId xmlns:a16="http://schemas.microsoft.com/office/drawing/2014/main" id="{778110D2-9249-B5CF-36D5-FE64E75D1DD7}"/>
              </a:ext>
            </a:extLst>
          </p:cNvPr>
          <p:cNvCxnSpPr/>
          <p:nvPr/>
        </p:nvCxnSpPr>
        <p:spPr>
          <a:xfrm>
            <a:off x="5361429" y="4091233"/>
            <a:ext cx="5992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533F4B-3B56-567E-3935-E43349F8E735}"/>
              </a:ext>
            </a:extLst>
          </p:cNvPr>
          <p:cNvCxnSpPr>
            <a:cxnSpLocks/>
            <a:stCxn id="8" idx="2"/>
            <a:endCxn id="10" idx="0"/>
          </p:cNvCxnSpPr>
          <p:nvPr/>
        </p:nvCxnSpPr>
        <p:spPr>
          <a:xfrm flipH="1">
            <a:off x="6641151" y="3788938"/>
            <a:ext cx="1" cy="579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51658F-A089-0129-2DFB-1E0C9D941739}"/>
              </a:ext>
            </a:extLst>
          </p:cNvPr>
          <p:cNvCxnSpPr>
            <a:cxnSpLocks/>
          </p:cNvCxnSpPr>
          <p:nvPr/>
        </p:nvCxnSpPr>
        <p:spPr>
          <a:xfrm flipH="1">
            <a:off x="10074078" y="3702714"/>
            <a:ext cx="1" cy="579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2AF6F5-1AC3-5E4E-6ECA-2F7673E52FAE}"/>
              </a:ext>
            </a:extLst>
          </p:cNvPr>
          <p:cNvSpPr txBox="1"/>
          <p:nvPr/>
        </p:nvSpPr>
        <p:spPr>
          <a:xfrm>
            <a:off x="7916911" y="3724456"/>
            <a:ext cx="994055" cy="369332"/>
          </a:xfrm>
          <a:prstGeom prst="rect">
            <a:avLst/>
          </a:prstGeom>
          <a:noFill/>
        </p:spPr>
        <p:txBody>
          <a:bodyPr wrap="none" rtlCol="0">
            <a:spAutoFit/>
          </a:bodyPr>
          <a:lstStyle/>
          <a:p>
            <a:r>
              <a:rPr lang="en-IN" dirty="0"/>
              <a:t>Network</a:t>
            </a:r>
          </a:p>
        </p:txBody>
      </p:sp>
      <p:sp>
        <p:nvSpPr>
          <p:cNvPr id="28" name="TextBox 27">
            <a:extLst>
              <a:ext uri="{FF2B5EF4-FFF2-40B4-BE49-F238E27FC236}">
                <a16:creationId xmlns:a16="http://schemas.microsoft.com/office/drawing/2014/main" id="{5E71BC4B-80BF-0FCA-BEF3-0776EB16CBBF}"/>
              </a:ext>
            </a:extLst>
          </p:cNvPr>
          <p:cNvSpPr txBox="1"/>
          <p:nvPr/>
        </p:nvSpPr>
        <p:spPr>
          <a:xfrm>
            <a:off x="179822" y="3062923"/>
            <a:ext cx="5587274" cy="2031325"/>
          </a:xfrm>
          <a:prstGeom prst="rect">
            <a:avLst/>
          </a:prstGeom>
          <a:noFill/>
        </p:spPr>
        <p:txBody>
          <a:bodyPr wrap="square" rtlCol="0">
            <a:spAutoFit/>
          </a:bodyPr>
          <a:lstStyle/>
          <a:p>
            <a:pPr marL="285750" indent="-285750">
              <a:buFont typeface="Arial" panose="020B0604020202020204" pitchFamily="34" charset="0"/>
              <a:buChar char="•"/>
            </a:pPr>
            <a:r>
              <a:rPr lang="en-IN" dirty="0"/>
              <a:t>Each computing node has its own memory</a:t>
            </a:r>
          </a:p>
          <a:p>
            <a:pPr marL="285750" indent="-285750">
              <a:buFont typeface="Arial" panose="020B0604020202020204" pitchFamily="34" charset="0"/>
              <a:buChar char="•"/>
            </a:pPr>
            <a:r>
              <a:rPr lang="en-IN" dirty="0"/>
              <a:t>Communication happens by sending / receiving messages</a:t>
            </a:r>
          </a:p>
          <a:p>
            <a:pPr marL="285750" indent="-285750">
              <a:buFont typeface="Arial" panose="020B0604020202020204" pitchFamily="34" charset="0"/>
              <a:buChar char="•"/>
            </a:pPr>
            <a:r>
              <a:rPr lang="en-IN" dirty="0"/>
              <a:t>No limit on number of processors! - We can add as many as processors we want</a:t>
            </a:r>
          </a:p>
          <a:p>
            <a:pPr marL="285750" indent="-285750">
              <a:buFont typeface="Arial" panose="020B0604020202020204" pitchFamily="34" charset="0"/>
              <a:buChar char="•"/>
            </a:pPr>
            <a:r>
              <a:rPr lang="en-IN" dirty="0"/>
              <a:t>However, bottleneck will be the network</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5674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Architectures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13</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bg2">
              <a:lumMod val="9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Hybrid</a:t>
            </a:r>
          </a:p>
        </p:txBody>
      </p:sp>
      <p:pic>
        <p:nvPicPr>
          <p:cNvPr id="8" name="Picture 7">
            <a:extLst>
              <a:ext uri="{FF2B5EF4-FFF2-40B4-BE49-F238E27FC236}">
                <a16:creationId xmlns:a16="http://schemas.microsoft.com/office/drawing/2014/main" id="{BCBE9D19-0B21-6B17-57A8-6236BA3EA9CB}"/>
              </a:ext>
            </a:extLst>
          </p:cNvPr>
          <p:cNvPicPr>
            <a:picLocks noChangeAspect="1"/>
          </p:cNvPicPr>
          <p:nvPr/>
        </p:nvPicPr>
        <p:blipFill>
          <a:blip r:embed="rId2"/>
          <a:stretch>
            <a:fillRect/>
          </a:stretch>
        </p:blipFill>
        <p:spPr>
          <a:xfrm>
            <a:off x="5361430" y="1966615"/>
            <a:ext cx="2559443" cy="1822323"/>
          </a:xfrm>
          <a:prstGeom prst="rect">
            <a:avLst/>
          </a:prstGeom>
        </p:spPr>
      </p:pic>
      <p:pic>
        <p:nvPicPr>
          <p:cNvPr id="9" name="Picture 8">
            <a:extLst>
              <a:ext uri="{FF2B5EF4-FFF2-40B4-BE49-F238E27FC236}">
                <a16:creationId xmlns:a16="http://schemas.microsoft.com/office/drawing/2014/main" id="{EB0D0B95-B6DC-14ED-AA28-35816FF6B10B}"/>
              </a:ext>
            </a:extLst>
          </p:cNvPr>
          <p:cNvPicPr>
            <a:picLocks noChangeAspect="1"/>
          </p:cNvPicPr>
          <p:nvPr/>
        </p:nvPicPr>
        <p:blipFill>
          <a:blip r:embed="rId2"/>
          <a:stretch>
            <a:fillRect/>
          </a:stretch>
        </p:blipFill>
        <p:spPr>
          <a:xfrm>
            <a:off x="8794357" y="1966615"/>
            <a:ext cx="2559443" cy="1822323"/>
          </a:xfrm>
          <a:prstGeom prst="rect">
            <a:avLst/>
          </a:prstGeom>
        </p:spPr>
      </p:pic>
      <p:pic>
        <p:nvPicPr>
          <p:cNvPr id="10" name="Picture 9">
            <a:extLst>
              <a:ext uri="{FF2B5EF4-FFF2-40B4-BE49-F238E27FC236}">
                <a16:creationId xmlns:a16="http://schemas.microsoft.com/office/drawing/2014/main" id="{B9FF649C-51AC-589E-2DBA-EDECBAD573D4}"/>
              </a:ext>
            </a:extLst>
          </p:cNvPr>
          <p:cNvPicPr>
            <a:picLocks noChangeAspect="1"/>
          </p:cNvPicPr>
          <p:nvPr/>
        </p:nvPicPr>
        <p:blipFill>
          <a:blip r:embed="rId2"/>
          <a:stretch>
            <a:fillRect/>
          </a:stretch>
        </p:blipFill>
        <p:spPr>
          <a:xfrm>
            <a:off x="5361429" y="4368355"/>
            <a:ext cx="2559443" cy="1822323"/>
          </a:xfrm>
          <a:prstGeom prst="rect">
            <a:avLst/>
          </a:prstGeom>
        </p:spPr>
      </p:pic>
      <p:pic>
        <p:nvPicPr>
          <p:cNvPr id="13" name="Picture 12">
            <a:extLst>
              <a:ext uri="{FF2B5EF4-FFF2-40B4-BE49-F238E27FC236}">
                <a16:creationId xmlns:a16="http://schemas.microsoft.com/office/drawing/2014/main" id="{D7F0D33A-0FC5-D3EF-22BE-1904C2B451DE}"/>
              </a:ext>
            </a:extLst>
          </p:cNvPr>
          <p:cNvPicPr>
            <a:picLocks noChangeAspect="1"/>
          </p:cNvPicPr>
          <p:nvPr/>
        </p:nvPicPr>
        <p:blipFill>
          <a:blip r:embed="rId2"/>
          <a:stretch>
            <a:fillRect/>
          </a:stretch>
        </p:blipFill>
        <p:spPr>
          <a:xfrm>
            <a:off x="8794357" y="4368355"/>
            <a:ext cx="2559443" cy="1822323"/>
          </a:xfrm>
          <a:prstGeom prst="rect">
            <a:avLst/>
          </a:prstGeom>
        </p:spPr>
      </p:pic>
      <p:cxnSp>
        <p:nvCxnSpPr>
          <p:cNvPr id="15" name="Straight Connector 14">
            <a:extLst>
              <a:ext uri="{FF2B5EF4-FFF2-40B4-BE49-F238E27FC236}">
                <a16:creationId xmlns:a16="http://schemas.microsoft.com/office/drawing/2014/main" id="{778110D2-9249-B5CF-36D5-FE64E75D1DD7}"/>
              </a:ext>
            </a:extLst>
          </p:cNvPr>
          <p:cNvCxnSpPr/>
          <p:nvPr/>
        </p:nvCxnSpPr>
        <p:spPr>
          <a:xfrm>
            <a:off x="5361429" y="4091233"/>
            <a:ext cx="5992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533F4B-3B56-567E-3935-E43349F8E735}"/>
              </a:ext>
            </a:extLst>
          </p:cNvPr>
          <p:cNvCxnSpPr>
            <a:cxnSpLocks/>
            <a:stCxn id="8" idx="2"/>
            <a:endCxn id="10" idx="0"/>
          </p:cNvCxnSpPr>
          <p:nvPr/>
        </p:nvCxnSpPr>
        <p:spPr>
          <a:xfrm flipH="1">
            <a:off x="6641151" y="3788938"/>
            <a:ext cx="1" cy="579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51658F-A089-0129-2DFB-1E0C9D941739}"/>
              </a:ext>
            </a:extLst>
          </p:cNvPr>
          <p:cNvCxnSpPr>
            <a:cxnSpLocks/>
          </p:cNvCxnSpPr>
          <p:nvPr/>
        </p:nvCxnSpPr>
        <p:spPr>
          <a:xfrm flipH="1">
            <a:off x="10074078" y="3702714"/>
            <a:ext cx="1" cy="579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2AF6F5-1AC3-5E4E-6ECA-2F7673E52FAE}"/>
              </a:ext>
            </a:extLst>
          </p:cNvPr>
          <p:cNvSpPr txBox="1"/>
          <p:nvPr/>
        </p:nvSpPr>
        <p:spPr>
          <a:xfrm>
            <a:off x="7916911" y="3724456"/>
            <a:ext cx="994055" cy="369332"/>
          </a:xfrm>
          <a:prstGeom prst="rect">
            <a:avLst/>
          </a:prstGeom>
          <a:noFill/>
        </p:spPr>
        <p:txBody>
          <a:bodyPr wrap="none" rtlCol="0">
            <a:spAutoFit/>
          </a:bodyPr>
          <a:lstStyle/>
          <a:p>
            <a:r>
              <a:rPr lang="en-IN" dirty="0"/>
              <a:t>Network</a:t>
            </a:r>
          </a:p>
        </p:txBody>
      </p:sp>
      <p:sp>
        <p:nvSpPr>
          <p:cNvPr id="28" name="TextBox 27">
            <a:extLst>
              <a:ext uri="{FF2B5EF4-FFF2-40B4-BE49-F238E27FC236}">
                <a16:creationId xmlns:a16="http://schemas.microsoft.com/office/drawing/2014/main" id="{5E71BC4B-80BF-0FCA-BEF3-0776EB16CBBF}"/>
              </a:ext>
            </a:extLst>
          </p:cNvPr>
          <p:cNvSpPr txBox="1"/>
          <p:nvPr/>
        </p:nvSpPr>
        <p:spPr>
          <a:xfrm>
            <a:off x="179823" y="3029920"/>
            <a:ext cx="5181604" cy="2862322"/>
          </a:xfrm>
          <a:prstGeom prst="rect">
            <a:avLst/>
          </a:prstGeom>
          <a:noFill/>
        </p:spPr>
        <p:txBody>
          <a:bodyPr wrap="square" rtlCol="0">
            <a:spAutoFit/>
          </a:bodyPr>
          <a:lstStyle/>
          <a:p>
            <a:pPr marL="285750" indent="-285750">
              <a:buFont typeface="Arial" panose="020B0604020202020204" pitchFamily="34" charset="0"/>
              <a:buChar char="•"/>
            </a:pPr>
            <a:r>
              <a:rPr lang="en-IN" dirty="0"/>
              <a:t>It is just the combination of both shared and distributed memory</a:t>
            </a:r>
          </a:p>
          <a:p>
            <a:pPr marL="285750" indent="-285750">
              <a:buFont typeface="Arial" panose="020B0604020202020204" pitchFamily="34" charset="0"/>
              <a:buChar char="•"/>
            </a:pPr>
            <a:r>
              <a:rPr lang="en-IN" dirty="0"/>
              <a:t>Every node has its own shared memory – Cores within the node share the memory address space.</a:t>
            </a:r>
          </a:p>
          <a:p>
            <a:pPr marL="285750" indent="-285750">
              <a:buFont typeface="Arial" panose="020B0604020202020204" pitchFamily="34" charset="0"/>
              <a:buChar char="•"/>
            </a:pPr>
            <a:r>
              <a:rPr lang="en-IN" dirty="0"/>
              <a:t>Within the node communication happens through shared memory</a:t>
            </a:r>
          </a:p>
          <a:p>
            <a:pPr marL="285750" indent="-285750">
              <a:buFont typeface="Arial" panose="020B0604020202020204" pitchFamily="34" charset="0"/>
              <a:buChar char="•"/>
            </a:pPr>
            <a:r>
              <a:rPr lang="en-IN" dirty="0"/>
              <a:t>The several nodes are connected over a network and communicate over the network by message passing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45137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Programming Models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14</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accent1">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a:t>
            </a:r>
          </a:p>
        </p:txBody>
      </p:sp>
      <p:sp>
        <p:nvSpPr>
          <p:cNvPr id="28" name="TextBox 27">
            <a:extLst>
              <a:ext uri="{FF2B5EF4-FFF2-40B4-BE49-F238E27FC236}">
                <a16:creationId xmlns:a16="http://schemas.microsoft.com/office/drawing/2014/main" id="{5E71BC4B-80BF-0FCA-BEF3-0776EB16CBBF}"/>
              </a:ext>
            </a:extLst>
          </p:cNvPr>
          <p:cNvSpPr txBox="1"/>
          <p:nvPr/>
        </p:nvSpPr>
        <p:spPr>
          <a:xfrm>
            <a:off x="179823" y="3029920"/>
            <a:ext cx="5181604"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This assumes all cores share a common global memory address space.</a:t>
            </a:r>
          </a:p>
          <a:p>
            <a:pPr marL="285750" indent="-285750">
              <a:buFont typeface="Arial" panose="020B0604020202020204" pitchFamily="34" charset="0"/>
              <a:buChar char="•"/>
            </a:pPr>
            <a:r>
              <a:rPr lang="en-IN" dirty="0"/>
              <a:t>All the tasks executing in parallel get to see same address space</a:t>
            </a:r>
          </a:p>
          <a:p>
            <a:pPr marL="285750" indent="-285750">
              <a:buFont typeface="Arial" panose="020B0604020202020204" pitchFamily="34" charset="0"/>
              <a:buChar char="•"/>
            </a:pPr>
            <a:r>
              <a:rPr lang="en-IN" dirty="0"/>
              <a:t>Communication happens by read/write operations in the shared memory (global address space)</a:t>
            </a:r>
          </a:p>
        </p:txBody>
      </p:sp>
      <p:sp>
        <p:nvSpPr>
          <p:cNvPr id="3" name="Rectangle 2">
            <a:extLst>
              <a:ext uri="{FF2B5EF4-FFF2-40B4-BE49-F238E27FC236}">
                <a16:creationId xmlns:a16="http://schemas.microsoft.com/office/drawing/2014/main" id="{07DCF0BD-9AAF-DC3A-ACC0-76385F761911}"/>
              </a:ext>
            </a:extLst>
          </p:cNvPr>
          <p:cNvSpPr/>
          <p:nvPr/>
        </p:nvSpPr>
        <p:spPr>
          <a:xfrm>
            <a:off x="5599522" y="3029920"/>
            <a:ext cx="6246461" cy="744718"/>
          </a:xfrm>
          <a:prstGeom prst="rect">
            <a:avLst/>
          </a:prstGeom>
          <a:solidFill>
            <a:schemeClr val="accent3">
              <a:lumMod val="20000"/>
              <a:lumOff val="8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F8FE4B93-2EB5-0BBF-0DBD-A523C4B76A7C}"/>
              </a:ext>
            </a:extLst>
          </p:cNvPr>
          <p:cNvSpPr/>
          <p:nvPr/>
        </p:nvSpPr>
        <p:spPr>
          <a:xfrm>
            <a:off x="5603817" y="4666938"/>
            <a:ext cx="785567" cy="744718"/>
          </a:xfrm>
          <a:prstGeom prst="ellipse">
            <a:avLst/>
          </a:prstGeom>
          <a:solidFill>
            <a:schemeClr val="accent6">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1</a:t>
            </a:r>
          </a:p>
        </p:txBody>
      </p:sp>
      <p:sp>
        <p:nvSpPr>
          <p:cNvPr id="5" name="Oval 4">
            <a:extLst>
              <a:ext uri="{FF2B5EF4-FFF2-40B4-BE49-F238E27FC236}">
                <a16:creationId xmlns:a16="http://schemas.microsoft.com/office/drawing/2014/main" id="{BE30568E-979C-CE9A-DD0A-95247042252F}"/>
              </a:ext>
            </a:extLst>
          </p:cNvPr>
          <p:cNvSpPr/>
          <p:nvPr/>
        </p:nvSpPr>
        <p:spPr>
          <a:xfrm>
            <a:off x="7045756" y="4666938"/>
            <a:ext cx="785567" cy="744718"/>
          </a:xfrm>
          <a:prstGeom prst="ellipse">
            <a:avLst/>
          </a:prstGeom>
          <a:solidFill>
            <a:schemeClr val="tx2">
              <a:lumMod val="40000"/>
              <a:lumOff val="6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2</a:t>
            </a:r>
          </a:p>
        </p:txBody>
      </p:sp>
      <p:sp>
        <p:nvSpPr>
          <p:cNvPr id="7" name="Oval 6">
            <a:extLst>
              <a:ext uri="{FF2B5EF4-FFF2-40B4-BE49-F238E27FC236}">
                <a16:creationId xmlns:a16="http://schemas.microsoft.com/office/drawing/2014/main" id="{9D44AD05-08BF-67E7-DB29-C362E416FBF6}"/>
              </a:ext>
            </a:extLst>
          </p:cNvPr>
          <p:cNvSpPr/>
          <p:nvPr/>
        </p:nvSpPr>
        <p:spPr>
          <a:xfrm>
            <a:off x="8487695" y="4666938"/>
            <a:ext cx="785567" cy="744718"/>
          </a:xfrm>
          <a:prstGeom prst="ellipse">
            <a:avLst/>
          </a:prstGeom>
          <a:solidFill>
            <a:schemeClr val="accent2">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3</a:t>
            </a:r>
          </a:p>
        </p:txBody>
      </p:sp>
      <p:sp>
        <p:nvSpPr>
          <p:cNvPr id="14" name="Oval 13">
            <a:extLst>
              <a:ext uri="{FF2B5EF4-FFF2-40B4-BE49-F238E27FC236}">
                <a16:creationId xmlns:a16="http://schemas.microsoft.com/office/drawing/2014/main" id="{F8EB144A-4DB1-3767-39DD-24F5F81E7373}"/>
              </a:ext>
            </a:extLst>
          </p:cNvPr>
          <p:cNvSpPr/>
          <p:nvPr/>
        </p:nvSpPr>
        <p:spPr>
          <a:xfrm>
            <a:off x="11060416" y="4666938"/>
            <a:ext cx="785567" cy="744718"/>
          </a:xfrm>
          <a:prstGeom prst="ellipse">
            <a:avLst/>
          </a:prstGeom>
          <a:solidFill>
            <a:schemeClr val="accent5">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N</a:t>
            </a:r>
          </a:p>
        </p:txBody>
      </p:sp>
      <p:sp>
        <p:nvSpPr>
          <p:cNvPr id="18" name="TextBox 17">
            <a:extLst>
              <a:ext uri="{FF2B5EF4-FFF2-40B4-BE49-F238E27FC236}">
                <a16:creationId xmlns:a16="http://schemas.microsoft.com/office/drawing/2014/main" id="{9852A243-A099-01EE-0241-FF638F7C272F}"/>
              </a:ext>
            </a:extLst>
          </p:cNvPr>
          <p:cNvSpPr txBox="1"/>
          <p:nvPr/>
        </p:nvSpPr>
        <p:spPr>
          <a:xfrm>
            <a:off x="5832478" y="2503666"/>
            <a:ext cx="6096000" cy="369332"/>
          </a:xfrm>
          <a:prstGeom prst="rect">
            <a:avLst/>
          </a:prstGeom>
          <a:noFill/>
        </p:spPr>
        <p:txBody>
          <a:bodyPr wrap="square">
            <a:spAutoFit/>
          </a:bodyPr>
          <a:lstStyle/>
          <a:p>
            <a:pPr algn="ctr"/>
            <a:r>
              <a:rPr lang="en-IN" b="1" dirty="0">
                <a:solidFill>
                  <a:schemeClr val="tx1"/>
                </a:solidFill>
              </a:rPr>
              <a:t>Global Address Space</a:t>
            </a:r>
          </a:p>
        </p:txBody>
      </p:sp>
      <p:cxnSp>
        <p:nvCxnSpPr>
          <p:cNvPr id="20" name="Straight Arrow Connector 19">
            <a:extLst>
              <a:ext uri="{FF2B5EF4-FFF2-40B4-BE49-F238E27FC236}">
                <a16:creationId xmlns:a16="http://schemas.microsoft.com/office/drawing/2014/main" id="{F4BE6887-64F0-A8F8-2641-93CC795AA2CE}"/>
              </a:ext>
            </a:extLst>
          </p:cNvPr>
          <p:cNvCxnSpPr>
            <a:stCxn id="4" idx="0"/>
          </p:cNvCxnSpPr>
          <p:nvPr/>
        </p:nvCxnSpPr>
        <p:spPr>
          <a:xfrm flipV="1">
            <a:off x="5996601" y="3540369"/>
            <a:ext cx="1283430" cy="1126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D62518D-C4B3-61B2-9CE9-5B261919335E}"/>
              </a:ext>
            </a:extLst>
          </p:cNvPr>
          <p:cNvSpPr/>
          <p:nvPr/>
        </p:nvSpPr>
        <p:spPr>
          <a:xfrm>
            <a:off x="7292062" y="3029920"/>
            <a:ext cx="283482" cy="735378"/>
          </a:xfrm>
          <a:prstGeom prst="rect">
            <a:avLst/>
          </a:prstGeom>
          <a:solidFill>
            <a:schemeClr val="tx2"/>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C873A185-8CFE-0D30-6820-38A084C1D1DF}"/>
              </a:ext>
            </a:extLst>
          </p:cNvPr>
          <p:cNvCxnSpPr>
            <a:cxnSpLocks/>
            <a:endCxn id="14" idx="1"/>
          </p:cNvCxnSpPr>
          <p:nvPr/>
        </p:nvCxnSpPr>
        <p:spPr>
          <a:xfrm>
            <a:off x="7575544" y="3426053"/>
            <a:ext cx="3599916" cy="134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F29120-EB05-7274-27BC-EA3775FC1044}"/>
              </a:ext>
            </a:extLst>
          </p:cNvPr>
          <p:cNvSpPr txBox="1"/>
          <p:nvPr/>
        </p:nvSpPr>
        <p:spPr>
          <a:xfrm>
            <a:off x="5754211" y="3931560"/>
            <a:ext cx="706027" cy="369332"/>
          </a:xfrm>
          <a:prstGeom prst="rect">
            <a:avLst/>
          </a:prstGeom>
          <a:noFill/>
        </p:spPr>
        <p:txBody>
          <a:bodyPr wrap="none" rtlCol="0">
            <a:spAutoFit/>
          </a:bodyPr>
          <a:lstStyle/>
          <a:p>
            <a:r>
              <a:rPr lang="en-IN" dirty="0"/>
              <a:t>Write</a:t>
            </a:r>
          </a:p>
        </p:txBody>
      </p:sp>
      <p:sp>
        <p:nvSpPr>
          <p:cNvPr id="26" name="TextBox 25">
            <a:extLst>
              <a:ext uri="{FF2B5EF4-FFF2-40B4-BE49-F238E27FC236}">
                <a16:creationId xmlns:a16="http://schemas.microsoft.com/office/drawing/2014/main" id="{0B3CD518-B346-7858-24B4-E6D14282469D}"/>
              </a:ext>
            </a:extLst>
          </p:cNvPr>
          <p:cNvSpPr txBox="1"/>
          <p:nvPr/>
        </p:nvSpPr>
        <p:spPr>
          <a:xfrm>
            <a:off x="10197257" y="4010815"/>
            <a:ext cx="653512" cy="369332"/>
          </a:xfrm>
          <a:prstGeom prst="rect">
            <a:avLst/>
          </a:prstGeom>
          <a:noFill/>
        </p:spPr>
        <p:txBody>
          <a:bodyPr wrap="none" rtlCol="0">
            <a:spAutoFit/>
          </a:bodyPr>
          <a:lstStyle/>
          <a:p>
            <a:r>
              <a:rPr lang="en-IN" dirty="0"/>
              <a:t>Read</a:t>
            </a:r>
          </a:p>
        </p:txBody>
      </p:sp>
      <p:pic>
        <p:nvPicPr>
          <p:cNvPr id="30" name="Picture 29">
            <a:extLst>
              <a:ext uri="{FF2B5EF4-FFF2-40B4-BE49-F238E27FC236}">
                <a16:creationId xmlns:a16="http://schemas.microsoft.com/office/drawing/2014/main" id="{E12DF5C0-101F-53F5-607B-F3EEA1830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12" y="4918082"/>
            <a:ext cx="3994756" cy="1296185"/>
          </a:xfrm>
          <a:prstGeom prst="rect">
            <a:avLst/>
          </a:prstGeom>
        </p:spPr>
      </p:pic>
    </p:spTree>
    <p:extLst>
      <p:ext uri="{BB962C8B-B14F-4D97-AF65-F5344CB8AC3E}">
        <p14:creationId xmlns:p14="http://schemas.microsoft.com/office/powerpoint/2010/main" val="3713656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Programming Models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15</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449712" y="1966615"/>
            <a:ext cx="2875175" cy="669303"/>
          </a:xfrm>
          <a:prstGeom prst="roundRect">
            <a:avLst/>
          </a:prstGeom>
          <a:solidFill>
            <a:schemeClr val="accent6">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Message Passing</a:t>
            </a:r>
          </a:p>
        </p:txBody>
      </p:sp>
      <p:sp>
        <p:nvSpPr>
          <p:cNvPr id="28" name="TextBox 27">
            <a:extLst>
              <a:ext uri="{FF2B5EF4-FFF2-40B4-BE49-F238E27FC236}">
                <a16:creationId xmlns:a16="http://schemas.microsoft.com/office/drawing/2014/main" id="{5E71BC4B-80BF-0FCA-BEF3-0776EB16CBBF}"/>
              </a:ext>
            </a:extLst>
          </p:cNvPr>
          <p:cNvSpPr txBox="1"/>
          <p:nvPr/>
        </p:nvSpPr>
        <p:spPr>
          <a:xfrm>
            <a:off x="179823" y="3029920"/>
            <a:ext cx="5752054"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This assumes all computing resources have a separate memory address space.</a:t>
            </a:r>
          </a:p>
          <a:p>
            <a:pPr marL="285750" indent="-285750">
              <a:buFont typeface="Arial" panose="020B0604020202020204" pitchFamily="34" charset="0"/>
              <a:buChar char="•"/>
            </a:pPr>
            <a:r>
              <a:rPr lang="en-IN" dirty="0"/>
              <a:t>All the tasks executing in parallel has its own private address space</a:t>
            </a:r>
          </a:p>
          <a:p>
            <a:pPr marL="285750" indent="-285750">
              <a:buFont typeface="Arial" panose="020B0604020202020204" pitchFamily="34" charset="0"/>
              <a:buChar char="•"/>
            </a:pPr>
            <a:r>
              <a:rPr lang="en-IN" dirty="0"/>
              <a:t>Communication happens by send()/receive() operations over the network</a:t>
            </a:r>
          </a:p>
        </p:txBody>
      </p:sp>
      <p:sp>
        <p:nvSpPr>
          <p:cNvPr id="4" name="Oval 3">
            <a:extLst>
              <a:ext uri="{FF2B5EF4-FFF2-40B4-BE49-F238E27FC236}">
                <a16:creationId xmlns:a16="http://schemas.microsoft.com/office/drawing/2014/main" id="{F8FE4B93-2EB5-0BBF-0DBD-A523C4B76A7C}"/>
              </a:ext>
            </a:extLst>
          </p:cNvPr>
          <p:cNvSpPr/>
          <p:nvPr/>
        </p:nvSpPr>
        <p:spPr>
          <a:xfrm>
            <a:off x="6925472" y="2816011"/>
            <a:ext cx="785567" cy="744718"/>
          </a:xfrm>
          <a:prstGeom prst="ellipse">
            <a:avLst/>
          </a:prstGeom>
          <a:solidFill>
            <a:schemeClr val="accent6">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1</a:t>
            </a:r>
          </a:p>
        </p:txBody>
      </p:sp>
      <p:sp>
        <p:nvSpPr>
          <p:cNvPr id="5" name="Oval 4">
            <a:extLst>
              <a:ext uri="{FF2B5EF4-FFF2-40B4-BE49-F238E27FC236}">
                <a16:creationId xmlns:a16="http://schemas.microsoft.com/office/drawing/2014/main" id="{BE30568E-979C-CE9A-DD0A-95247042252F}"/>
              </a:ext>
            </a:extLst>
          </p:cNvPr>
          <p:cNvSpPr/>
          <p:nvPr/>
        </p:nvSpPr>
        <p:spPr>
          <a:xfrm>
            <a:off x="10105479" y="2799792"/>
            <a:ext cx="785567" cy="744718"/>
          </a:xfrm>
          <a:prstGeom prst="ellipse">
            <a:avLst/>
          </a:prstGeom>
          <a:solidFill>
            <a:schemeClr val="accent4">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2</a:t>
            </a:r>
          </a:p>
        </p:txBody>
      </p:sp>
      <p:sp>
        <p:nvSpPr>
          <p:cNvPr id="7" name="Oval 6">
            <a:extLst>
              <a:ext uri="{FF2B5EF4-FFF2-40B4-BE49-F238E27FC236}">
                <a16:creationId xmlns:a16="http://schemas.microsoft.com/office/drawing/2014/main" id="{9D44AD05-08BF-67E7-DB29-C362E416FBF6}"/>
              </a:ext>
            </a:extLst>
          </p:cNvPr>
          <p:cNvSpPr/>
          <p:nvPr/>
        </p:nvSpPr>
        <p:spPr>
          <a:xfrm>
            <a:off x="6925472" y="4386951"/>
            <a:ext cx="785567" cy="744718"/>
          </a:xfrm>
          <a:prstGeom prst="ellipse">
            <a:avLst/>
          </a:prstGeom>
          <a:solidFill>
            <a:schemeClr val="accent5">
              <a:lumMod val="40000"/>
              <a:lumOff val="6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3</a:t>
            </a:r>
          </a:p>
        </p:txBody>
      </p:sp>
      <p:sp>
        <p:nvSpPr>
          <p:cNvPr id="14" name="Oval 13">
            <a:extLst>
              <a:ext uri="{FF2B5EF4-FFF2-40B4-BE49-F238E27FC236}">
                <a16:creationId xmlns:a16="http://schemas.microsoft.com/office/drawing/2014/main" id="{F8EB144A-4DB1-3767-39DD-24F5F81E7373}"/>
              </a:ext>
            </a:extLst>
          </p:cNvPr>
          <p:cNvSpPr/>
          <p:nvPr/>
        </p:nvSpPr>
        <p:spPr>
          <a:xfrm>
            <a:off x="10105479" y="4371896"/>
            <a:ext cx="785567" cy="744718"/>
          </a:xfrm>
          <a:prstGeom prst="ellipse">
            <a:avLst/>
          </a:prstGeom>
          <a:solidFill>
            <a:schemeClr val="bg2">
              <a:lumMod val="75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dirty="0">
                <a:solidFill>
                  <a:schemeClr val="tx1"/>
                </a:solidFill>
              </a:rPr>
              <a:t>Task N</a:t>
            </a:r>
          </a:p>
        </p:txBody>
      </p:sp>
      <p:sp>
        <p:nvSpPr>
          <p:cNvPr id="18" name="TextBox 17">
            <a:extLst>
              <a:ext uri="{FF2B5EF4-FFF2-40B4-BE49-F238E27FC236}">
                <a16:creationId xmlns:a16="http://schemas.microsoft.com/office/drawing/2014/main" id="{9852A243-A099-01EE-0241-FF638F7C272F}"/>
              </a:ext>
            </a:extLst>
          </p:cNvPr>
          <p:cNvSpPr txBox="1"/>
          <p:nvPr/>
        </p:nvSpPr>
        <p:spPr>
          <a:xfrm>
            <a:off x="6483109" y="1862094"/>
            <a:ext cx="1670291" cy="646331"/>
          </a:xfrm>
          <a:prstGeom prst="rect">
            <a:avLst/>
          </a:prstGeom>
          <a:solidFill>
            <a:schemeClr val="accent6">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IN" b="1" dirty="0">
                <a:solidFill>
                  <a:schemeClr val="tx1"/>
                </a:solidFill>
              </a:rPr>
              <a:t>Private</a:t>
            </a:r>
          </a:p>
          <a:p>
            <a:pPr algn="ctr"/>
            <a:r>
              <a:rPr lang="en-IN" b="1" dirty="0">
                <a:solidFill>
                  <a:schemeClr val="tx1"/>
                </a:solidFill>
              </a:rPr>
              <a:t> Address Space</a:t>
            </a:r>
          </a:p>
        </p:txBody>
      </p:sp>
      <p:sp>
        <p:nvSpPr>
          <p:cNvPr id="8" name="TextBox 7">
            <a:extLst>
              <a:ext uri="{FF2B5EF4-FFF2-40B4-BE49-F238E27FC236}">
                <a16:creationId xmlns:a16="http://schemas.microsoft.com/office/drawing/2014/main" id="{BA66F5F5-2420-C8D4-C134-B6BC4A4BD3D4}"/>
              </a:ext>
            </a:extLst>
          </p:cNvPr>
          <p:cNvSpPr txBox="1"/>
          <p:nvPr/>
        </p:nvSpPr>
        <p:spPr>
          <a:xfrm>
            <a:off x="9663116" y="1858140"/>
            <a:ext cx="1670291" cy="646331"/>
          </a:xfrm>
          <a:prstGeom prst="rect">
            <a:avLst/>
          </a:prstGeom>
          <a:solidFill>
            <a:schemeClr val="accent4">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IN" b="1" dirty="0">
                <a:solidFill>
                  <a:schemeClr val="tx1"/>
                </a:solidFill>
              </a:rPr>
              <a:t>Private</a:t>
            </a:r>
          </a:p>
          <a:p>
            <a:pPr algn="ctr"/>
            <a:r>
              <a:rPr lang="en-IN" b="1" dirty="0">
                <a:solidFill>
                  <a:schemeClr val="tx1"/>
                </a:solidFill>
              </a:rPr>
              <a:t> Address Space</a:t>
            </a:r>
          </a:p>
        </p:txBody>
      </p:sp>
      <p:sp>
        <p:nvSpPr>
          <p:cNvPr id="9" name="TextBox 8">
            <a:extLst>
              <a:ext uri="{FF2B5EF4-FFF2-40B4-BE49-F238E27FC236}">
                <a16:creationId xmlns:a16="http://schemas.microsoft.com/office/drawing/2014/main" id="{82E188B9-FE52-4121-987D-150155E8C668}"/>
              </a:ext>
            </a:extLst>
          </p:cNvPr>
          <p:cNvSpPr txBox="1"/>
          <p:nvPr/>
        </p:nvSpPr>
        <p:spPr>
          <a:xfrm>
            <a:off x="9663115" y="5545553"/>
            <a:ext cx="1670291" cy="646331"/>
          </a:xfrm>
          <a:prstGeom prst="rect">
            <a:avLst/>
          </a:prstGeom>
          <a:solidFill>
            <a:schemeClr val="accent3">
              <a:lumMod val="60000"/>
              <a:lumOff val="4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IN" b="1" dirty="0">
                <a:solidFill>
                  <a:schemeClr val="tx1"/>
                </a:solidFill>
              </a:rPr>
              <a:t>Private</a:t>
            </a:r>
          </a:p>
          <a:p>
            <a:pPr algn="ctr"/>
            <a:r>
              <a:rPr lang="en-IN" b="1" dirty="0">
                <a:solidFill>
                  <a:schemeClr val="tx1"/>
                </a:solidFill>
              </a:rPr>
              <a:t> Address Space</a:t>
            </a:r>
          </a:p>
        </p:txBody>
      </p:sp>
      <p:sp>
        <p:nvSpPr>
          <p:cNvPr id="10" name="TextBox 9">
            <a:extLst>
              <a:ext uri="{FF2B5EF4-FFF2-40B4-BE49-F238E27FC236}">
                <a16:creationId xmlns:a16="http://schemas.microsoft.com/office/drawing/2014/main" id="{20CE1C15-E6AE-1880-3195-3959B4E10388}"/>
              </a:ext>
            </a:extLst>
          </p:cNvPr>
          <p:cNvSpPr txBox="1"/>
          <p:nvPr/>
        </p:nvSpPr>
        <p:spPr>
          <a:xfrm>
            <a:off x="6483108" y="5560062"/>
            <a:ext cx="1670291" cy="646331"/>
          </a:xfrm>
          <a:prstGeom prst="rect">
            <a:avLst/>
          </a:prstGeom>
          <a:solidFill>
            <a:schemeClr val="accent1">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IN" b="1" dirty="0">
                <a:solidFill>
                  <a:schemeClr val="tx1"/>
                </a:solidFill>
              </a:rPr>
              <a:t>Private</a:t>
            </a:r>
          </a:p>
          <a:p>
            <a:pPr algn="ctr"/>
            <a:r>
              <a:rPr lang="en-IN" b="1" dirty="0">
                <a:solidFill>
                  <a:schemeClr val="tx1"/>
                </a:solidFill>
              </a:rPr>
              <a:t> Address Space</a:t>
            </a:r>
          </a:p>
        </p:txBody>
      </p:sp>
      <p:cxnSp>
        <p:nvCxnSpPr>
          <p:cNvPr id="15" name="Straight Arrow Connector 14">
            <a:extLst>
              <a:ext uri="{FF2B5EF4-FFF2-40B4-BE49-F238E27FC236}">
                <a16:creationId xmlns:a16="http://schemas.microsoft.com/office/drawing/2014/main" id="{977F89F3-9507-C94B-062B-0B9B312226FC}"/>
              </a:ext>
            </a:extLst>
          </p:cNvPr>
          <p:cNvCxnSpPr>
            <a:stCxn id="7" idx="6"/>
            <a:endCxn id="5" idx="3"/>
          </p:cNvCxnSpPr>
          <p:nvPr/>
        </p:nvCxnSpPr>
        <p:spPr>
          <a:xfrm flipV="1">
            <a:off x="7711039" y="3429000"/>
            <a:ext cx="2394440" cy="133031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ABF9B8-402C-A9A5-CAB6-DCEFED5D0F32}"/>
              </a:ext>
            </a:extLst>
          </p:cNvPr>
          <p:cNvSpPr txBox="1"/>
          <p:nvPr/>
        </p:nvSpPr>
        <p:spPr>
          <a:xfrm>
            <a:off x="7711039" y="4868371"/>
            <a:ext cx="790601" cy="369332"/>
          </a:xfrm>
          <a:prstGeom prst="rect">
            <a:avLst/>
          </a:prstGeom>
          <a:noFill/>
        </p:spPr>
        <p:txBody>
          <a:bodyPr wrap="none" rtlCol="0">
            <a:spAutoFit/>
          </a:bodyPr>
          <a:lstStyle/>
          <a:p>
            <a:r>
              <a:rPr lang="en-IN" dirty="0"/>
              <a:t>Send()</a:t>
            </a:r>
          </a:p>
        </p:txBody>
      </p:sp>
      <p:sp>
        <p:nvSpPr>
          <p:cNvPr id="27" name="TextBox 26">
            <a:extLst>
              <a:ext uri="{FF2B5EF4-FFF2-40B4-BE49-F238E27FC236}">
                <a16:creationId xmlns:a16="http://schemas.microsoft.com/office/drawing/2014/main" id="{689318ED-F225-5F37-6CDF-A91CB02177F3}"/>
              </a:ext>
            </a:extLst>
          </p:cNvPr>
          <p:cNvSpPr txBox="1"/>
          <p:nvPr/>
        </p:nvSpPr>
        <p:spPr>
          <a:xfrm>
            <a:off x="10563199" y="3609443"/>
            <a:ext cx="1045607" cy="369332"/>
          </a:xfrm>
          <a:prstGeom prst="rect">
            <a:avLst/>
          </a:prstGeom>
          <a:noFill/>
        </p:spPr>
        <p:txBody>
          <a:bodyPr wrap="none" rtlCol="0">
            <a:spAutoFit/>
          </a:bodyPr>
          <a:lstStyle/>
          <a:p>
            <a:r>
              <a:rPr lang="en-IN" dirty="0"/>
              <a:t>Receive()</a:t>
            </a:r>
          </a:p>
        </p:txBody>
      </p:sp>
      <p:pic>
        <p:nvPicPr>
          <p:cNvPr id="30" name="Picture 29">
            <a:extLst>
              <a:ext uri="{FF2B5EF4-FFF2-40B4-BE49-F238E27FC236}">
                <a16:creationId xmlns:a16="http://schemas.microsoft.com/office/drawing/2014/main" id="{DA2C34FE-446F-804E-D018-0A63ACBD2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72" y="4921445"/>
            <a:ext cx="4114800" cy="1434905"/>
          </a:xfrm>
          <a:prstGeom prst="rect">
            <a:avLst/>
          </a:prstGeom>
        </p:spPr>
      </p:pic>
    </p:spTree>
    <p:extLst>
      <p:ext uri="{BB962C8B-B14F-4D97-AF65-F5344CB8AC3E}">
        <p14:creationId xmlns:p14="http://schemas.microsoft.com/office/powerpoint/2010/main" val="245037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80932-41D3-A490-A70D-62FF871FE8D1}"/>
              </a:ext>
            </a:extLst>
          </p:cNvPr>
          <p:cNvSpPr>
            <a:spLocks noGrp="1"/>
          </p:cNvSpPr>
          <p:nvPr>
            <p:ph idx="1"/>
          </p:nvPr>
        </p:nvSpPr>
        <p:spPr/>
        <p:txBody>
          <a:bodyPr/>
          <a:lstStyle/>
          <a:p>
            <a:pPr marL="0" indent="0">
              <a:buNone/>
            </a:pPr>
            <a:endParaRPr lang="en-IN" dirty="0"/>
          </a:p>
          <a:p>
            <a:pPr marL="0" indent="0">
              <a:buNone/>
            </a:pPr>
            <a:endParaRPr lang="en-IN" dirty="0"/>
          </a:p>
          <a:p>
            <a:pPr marL="0" indent="0" algn="ctr">
              <a:buNone/>
            </a:pPr>
            <a:endParaRPr lang="en-IN" dirty="0"/>
          </a:p>
          <a:p>
            <a:pPr marL="0" indent="0" algn="ctr">
              <a:buNone/>
            </a:pPr>
            <a:endParaRPr lang="en-IN" dirty="0"/>
          </a:p>
          <a:p>
            <a:pPr marL="0" indent="0" algn="ctr">
              <a:buNone/>
            </a:pPr>
            <a:r>
              <a:rPr lang="en-IN" sz="3200" b="1" dirty="0">
                <a:effectLst>
                  <a:outerShdw blurRad="38100" dist="38100" dir="2700000" algn="tl">
                    <a:srgbClr val="000000">
                      <a:alpha val="43137"/>
                    </a:srgbClr>
                  </a:outerShdw>
                </a:effectLst>
              </a:rPr>
              <a:t>Computer Architecture Recap</a:t>
            </a:r>
          </a:p>
        </p:txBody>
      </p:sp>
      <p:sp>
        <p:nvSpPr>
          <p:cNvPr id="4" name="Footer Placeholder 3">
            <a:extLst>
              <a:ext uri="{FF2B5EF4-FFF2-40B4-BE49-F238E27FC236}">
                <a16:creationId xmlns:a16="http://schemas.microsoft.com/office/drawing/2014/main" id="{FD472A7C-51A0-DCC4-604E-D1B60CCA86FB}"/>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411AD4A-EB66-AAE2-178E-AC5EEC6785B7}"/>
              </a:ext>
            </a:extLst>
          </p:cNvPr>
          <p:cNvSpPr>
            <a:spLocks noGrp="1"/>
          </p:cNvSpPr>
          <p:nvPr>
            <p:ph type="sldNum" sz="quarter" idx="12"/>
          </p:nvPr>
        </p:nvSpPr>
        <p:spPr/>
        <p:txBody>
          <a:bodyPr/>
          <a:lstStyle/>
          <a:p>
            <a:fld id="{E159A7BC-B1E6-4B39-A429-C5AC682C4931}" type="slidenum">
              <a:rPr lang="en-IN" smtClean="0"/>
              <a:t>16</a:t>
            </a:fld>
            <a:endParaRPr lang="en-IN"/>
          </a:p>
        </p:txBody>
      </p:sp>
    </p:spTree>
    <p:extLst>
      <p:ext uri="{BB962C8B-B14F-4D97-AF65-F5344CB8AC3E}">
        <p14:creationId xmlns:p14="http://schemas.microsoft.com/office/powerpoint/2010/main" val="214436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Pipeline</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17</a:t>
            </a:fld>
            <a:endParaRPr lang="en-IN"/>
          </a:p>
        </p:txBody>
      </p:sp>
      <p:sp>
        <p:nvSpPr>
          <p:cNvPr id="7" name="TextBox 6">
            <a:extLst>
              <a:ext uri="{FF2B5EF4-FFF2-40B4-BE49-F238E27FC236}">
                <a16:creationId xmlns:a16="http://schemas.microsoft.com/office/drawing/2014/main" id="{A550CED2-11E7-09B1-B074-91724A21235B}"/>
              </a:ext>
            </a:extLst>
          </p:cNvPr>
          <p:cNvSpPr txBox="1"/>
          <p:nvPr/>
        </p:nvSpPr>
        <p:spPr>
          <a:xfrm>
            <a:off x="4472949" y="2193439"/>
            <a:ext cx="7066637" cy="3046988"/>
          </a:xfrm>
          <a:prstGeom prst="rect">
            <a:avLst/>
          </a:prstGeom>
          <a:noFill/>
        </p:spPr>
        <p:txBody>
          <a:bodyPr wrap="square" rtlCol="0">
            <a:spAutoFit/>
          </a:bodyPr>
          <a:lstStyle/>
          <a:p>
            <a:pPr marL="285750" indent="-285750">
              <a:buFont typeface="Arial" panose="020B0604020202020204" pitchFamily="34" charset="0"/>
              <a:buChar char="•"/>
            </a:pPr>
            <a:r>
              <a:rPr lang="en-IN" sz="2400" dirty="0"/>
              <a:t>Processor cannot operate directly on main memory</a:t>
            </a:r>
          </a:p>
          <a:p>
            <a:pPr marL="285750" indent="-285750">
              <a:buFont typeface="Arial" panose="020B0604020202020204" pitchFamily="34" charset="0"/>
              <a:buChar char="•"/>
            </a:pPr>
            <a:r>
              <a:rPr lang="en-IN" sz="2400" dirty="0"/>
              <a:t>Calculations are performed by using registers </a:t>
            </a:r>
          </a:p>
          <a:p>
            <a:pPr marL="285750" indent="-285750">
              <a:buFont typeface="Arial" panose="020B0604020202020204" pitchFamily="34" charset="0"/>
              <a:buChar char="•"/>
            </a:pPr>
            <a:r>
              <a:rPr lang="en-IN" sz="2400" dirty="0"/>
              <a:t>Read/Write operations first happens in registers</a:t>
            </a:r>
          </a:p>
          <a:p>
            <a:pPr marL="285750" indent="-285750">
              <a:buFont typeface="Arial" panose="020B0604020202020204" pitchFamily="34" charset="0"/>
              <a:buChar char="•"/>
            </a:pPr>
            <a:r>
              <a:rPr lang="en-IN" sz="2400" dirty="0"/>
              <a:t>The speed of a processor is determined by clock frequency E.g. 1 GHZ processor means a processor is capable of executing 10^9 instructions per seconds</a:t>
            </a:r>
          </a:p>
          <a:p>
            <a:pPr marL="285750" indent="-285750">
              <a:buFont typeface="Arial" panose="020B0604020202020204" pitchFamily="34" charset="0"/>
              <a:buChar char="•"/>
            </a:pPr>
            <a:r>
              <a:rPr lang="en-IN" sz="2400" dirty="0"/>
              <a:t>Every program instruction is further divided into h/w level instructions – Fetch, Decode, Execute, Write.</a:t>
            </a:r>
          </a:p>
        </p:txBody>
      </p:sp>
      <p:sp>
        <p:nvSpPr>
          <p:cNvPr id="8" name="Rectangle 7">
            <a:extLst>
              <a:ext uri="{FF2B5EF4-FFF2-40B4-BE49-F238E27FC236}">
                <a16:creationId xmlns:a16="http://schemas.microsoft.com/office/drawing/2014/main" id="{30033C8C-A9AA-15F0-2F75-F46645857F70}"/>
              </a:ext>
            </a:extLst>
          </p:cNvPr>
          <p:cNvSpPr/>
          <p:nvPr/>
        </p:nvSpPr>
        <p:spPr>
          <a:xfrm>
            <a:off x="1121005" y="2702859"/>
            <a:ext cx="2263219" cy="1204274"/>
          </a:xfrm>
          <a:prstGeom prst="rect">
            <a:avLst/>
          </a:prstGeom>
          <a:solidFill>
            <a:schemeClr val="bg2"/>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2A352F04-5573-8930-7524-9B2F9BDD2A3E}"/>
              </a:ext>
            </a:extLst>
          </p:cNvPr>
          <p:cNvSpPr/>
          <p:nvPr/>
        </p:nvSpPr>
        <p:spPr>
          <a:xfrm>
            <a:off x="2115854" y="2787203"/>
            <a:ext cx="1174101" cy="369159"/>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Registers</a:t>
            </a:r>
          </a:p>
        </p:txBody>
      </p:sp>
      <p:sp>
        <p:nvSpPr>
          <p:cNvPr id="10" name="Rectangle 9">
            <a:extLst>
              <a:ext uri="{FF2B5EF4-FFF2-40B4-BE49-F238E27FC236}">
                <a16:creationId xmlns:a16="http://schemas.microsoft.com/office/drawing/2014/main" id="{7F255D92-FF42-B169-9BDC-FB92EBE0B479}"/>
              </a:ext>
            </a:extLst>
          </p:cNvPr>
          <p:cNvSpPr/>
          <p:nvPr/>
        </p:nvSpPr>
        <p:spPr>
          <a:xfrm>
            <a:off x="2115854" y="3239268"/>
            <a:ext cx="1174101" cy="584959"/>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ALU</a:t>
            </a:r>
          </a:p>
        </p:txBody>
      </p:sp>
      <p:sp>
        <p:nvSpPr>
          <p:cNvPr id="11" name="Rectangle 10">
            <a:extLst>
              <a:ext uri="{FF2B5EF4-FFF2-40B4-BE49-F238E27FC236}">
                <a16:creationId xmlns:a16="http://schemas.microsoft.com/office/drawing/2014/main" id="{EE9E06A1-8415-BDE0-35A8-907939AFE1EA}"/>
              </a:ext>
            </a:extLst>
          </p:cNvPr>
          <p:cNvSpPr/>
          <p:nvPr/>
        </p:nvSpPr>
        <p:spPr>
          <a:xfrm>
            <a:off x="1210881" y="2795977"/>
            <a:ext cx="815097" cy="1018038"/>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Control</a:t>
            </a:r>
          </a:p>
          <a:p>
            <a:pPr algn="ctr"/>
            <a:r>
              <a:rPr lang="en-IN" sz="1400" dirty="0"/>
              <a:t>Unit</a:t>
            </a:r>
          </a:p>
        </p:txBody>
      </p:sp>
      <p:sp>
        <p:nvSpPr>
          <p:cNvPr id="12" name="Rectangle 11">
            <a:extLst>
              <a:ext uri="{FF2B5EF4-FFF2-40B4-BE49-F238E27FC236}">
                <a16:creationId xmlns:a16="http://schemas.microsoft.com/office/drawing/2014/main" id="{5403CE18-CD68-9C72-3B1A-A29563DE1FB3}"/>
              </a:ext>
            </a:extLst>
          </p:cNvPr>
          <p:cNvSpPr/>
          <p:nvPr/>
        </p:nvSpPr>
        <p:spPr>
          <a:xfrm>
            <a:off x="652414" y="4317779"/>
            <a:ext cx="3200400" cy="602137"/>
          </a:xfrm>
          <a:prstGeom prst="rect">
            <a:avLst/>
          </a:prstGeom>
          <a:solidFill>
            <a:schemeClr val="bg2"/>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rPr>
              <a:t>Main Memory </a:t>
            </a:r>
          </a:p>
        </p:txBody>
      </p:sp>
      <p:sp>
        <p:nvSpPr>
          <p:cNvPr id="13" name="Arrow: Up-Down 12">
            <a:extLst>
              <a:ext uri="{FF2B5EF4-FFF2-40B4-BE49-F238E27FC236}">
                <a16:creationId xmlns:a16="http://schemas.microsoft.com/office/drawing/2014/main" id="{C6B0B723-F167-4512-131A-D0662174C9F9}"/>
              </a:ext>
            </a:extLst>
          </p:cNvPr>
          <p:cNvSpPr/>
          <p:nvPr/>
        </p:nvSpPr>
        <p:spPr>
          <a:xfrm>
            <a:off x="2127476" y="3907133"/>
            <a:ext cx="250275" cy="410646"/>
          </a:xfrm>
          <a:prstGeom prst="upDownArrow">
            <a:avLst/>
          </a:prstGeom>
          <a:solidFill>
            <a:schemeClr val="tx2"/>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4F661D41-A849-5D65-D1EC-EC0F6163883E}"/>
              </a:ext>
            </a:extLst>
          </p:cNvPr>
          <p:cNvCxnSpPr>
            <a:cxnSpLocks/>
          </p:cNvCxnSpPr>
          <p:nvPr/>
        </p:nvCxnSpPr>
        <p:spPr>
          <a:xfrm>
            <a:off x="4336330" y="1822832"/>
            <a:ext cx="0" cy="4153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898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Pipeline</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18</a:t>
            </a:fld>
            <a:endParaRPr lang="en-IN"/>
          </a:p>
        </p:txBody>
      </p:sp>
      <p:pic>
        <p:nvPicPr>
          <p:cNvPr id="6" name="Picture 5">
            <a:extLst>
              <a:ext uri="{FF2B5EF4-FFF2-40B4-BE49-F238E27FC236}">
                <a16:creationId xmlns:a16="http://schemas.microsoft.com/office/drawing/2014/main" id="{72BC3C48-3BED-25EB-59B9-45047C3CC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90" y="1874917"/>
            <a:ext cx="4974834" cy="3709629"/>
          </a:xfrm>
          <a:prstGeom prst="rect">
            <a:avLst/>
          </a:prstGeom>
        </p:spPr>
      </p:pic>
      <p:sp>
        <p:nvSpPr>
          <p:cNvPr id="7" name="TextBox 6">
            <a:extLst>
              <a:ext uri="{FF2B5EF4-FFF2-40B4-BE49-F238E27FC236}">
                <a16:creationId xmlns:a16="http://schemas.microsoft.com/office/drawing/2014/main" id="{A550CED2-11E7-09B1-B074-91724A21235B}"/>
              </a:ext>
            </a:extLst>
          </p:cNvPr>
          <p:cNvSpPr txBox="1"/>
          <p:nvPr/>
        </p:nvSpPr>
        <p:spPr>
          <a:xfrm>
            <a:off x="5336524" y="1874917"/>
            <a:ext cx="6748639" cy="3693319"/>
          </a:xfrm>
          <a:prstGeom prst="rect">
            <a:avLst/>
          </a:prstGeom>
          <a:noFill/>
        </p:spPr>
        <p:txBody>
          <a:bodyPr wrap="square" rtlCol="0">
            <a:spAutoFit/>
          </a:bodyPr>
          <a:lstStyle/>
          <a:p>
            <a:pPr marL="285750" indent="-285750">
              <a:buFont typeface="Arial" panose="020B0604020202020204" pitchFamily="34" charset="0"/>
              <a:buChar char="•"/>
            </a:pPr>
            <a:r>
              <a:rPr lang="en-IN" dirty="0"/>
              <a:t>Overlapping the instruction execution sequence to reduce overall execution time</a:t>
            </a:r>
          </a:p>
          <a:p>
            <a:pPr marL="285750" indent="-285750">
              <a:buFont typeface="Arial" panose="020B0604020202020204" pitchFamily="34" charset="0"/>
              <a:buChar char="•"/>
            </a:pPr>
            <a:r>
              <a:rPr lang="en-IN" dirty="0"/>
              <a:t>Non pipelined version indicates instructions per clock cycle is ¼</a:t>
            </a:r>
          </a:p>
          <a:p>
            <a:pPr marL="285750" indent="-285750">
              <a:buFont typeface="Arial" panose="020B0604020202020204" pitchFamily="34" charset="0"/>
              <a:buChar char="•"/>
            </a:pPr>
            <a:r>
              <a:rPr lang="en-IN" dirty="0"/>
              <a:t>Pipelined version indicates instructions per clock cycle is 1</a:t>
            </a:r>
          </a:p>
          <a:p>
            <a:pPr marL="285750" indent="-285750">
              <a:buFont typeface="Arial" panose="020B0604020202020204" pitchFamily="34" charset="0"/>
              <a:buChar char="•"/>
            </a:pPr>
            <a:r>
              <a:rPr lang="en-IN" dirty="0"/>
              <a:t>Modern architectures have more than 20+ pipeline stages.</a:t>
            </a:r>
          </a:p>
          <a:p>
            <a:pPr marL="285750" indent="-285750">
              <a:buFont typeface="Arial" panose="020B0604020202020204" pitchFamily="34" charset="0"/>
              <a:buChar char="•"/>
            </a:pPr>
            <a:r>
              <a:rPr lang="en-IN" b="1" dirty="0"/>
              <a:t>Issues with pipeline</a:t>
            </a:r>
          </a:p>
          <a:p>
            <a:r>
              <a:rPr lang="en-IN" dirty="0"/>
              <a:t>      1. </a:t>
            </a:r>
            <a:r>
              <a:rPr lang="en-IN" dirty="0">
                <a:solidFill>
                  <a:schemeClr val="accent1"/>
                </a:solidFill>
              </a:rPr>
              <a:t>Due to data dependency there might be some </a:t>
            </a:r>
            <a:r>
              <a:rPr lang="en-IN" b="1" dirty="0">
                <a:solidFill>
                  <a:schemeClr val="accent1"/>
                </a:solidFill>
              </a:rPr>
              <a:t>NoP (No      </a:t>
            </a:r>
          </a:p>
          <a:p>
            <a:r>
              <a:rPr lang="en-IN" b="1" dirty="0">
                <a:solidFill>
                  <a:schemeClr val="accent1"/>
                </a:solidFill>
              </a:rPr>
              <a:t>          Operation)</a:t>
            </a:r>
            <a:r>
              <a:rPr lang="en-IN" dirty="0">
                <a:solidFill>
                  <a:schemeClr val="accent1"/>
                </a:solidFill>
              </a:rPr>
              <a:t> in pipeline</a:t>
            </a:r>
          </a:p>
          <a:p>
            <a:r>
              <a:rPr lang="en-IN" dirty="0">
                <a:solidFill>
                  <a:schemeClr val="accent1"/>
                </a:solidFill>
              </a:rPr>
              <a:t>           Add R1 10</a:t>
            </a:r>
          </a:p>
          <a:p>
            <a:r>
              <a:rPr lang="en-IN" dirty="0">
                <a:solidFill>
                  <a:schemeClr val="accent1"/>
                </a:solidFill>
              </a:rPr>
              <a:t>           Add R2 5</a:t>
            </a:r>
          </a:p>
          <a:p>
            <a:r>
              <a:rPr lang="en-IN" dirty="0">
                <a:solidFill>
                  <a:schemeClr val="accent1"/>
                </a:solidFill>
              </a:rPr>
              <a:t>           </a:t>
            </a:r>
            <a:r>
              <a:rPr lang="en-IN" b="1" dirty="0">
                <a:solidFill>
                  <a:schemeClr val="accent1"/>
                </a:solidFill>
              </a:rPr>
              <a:t>Add R1 3</a:t>
            </a:r>
            <a:r>
              <a:rPr lang="en-IN" dirty="0">
                <a:solidFill>
                  <a:schemeClr val="accent1"/>
                </a:solidFill>
              </a:rPr>
              <a:t>  This is dependent on first instruction as R1 is not free</a:t>
            </a:r>
          </a:p>
          <a:p>
            <a:r>
              <a:rPr lang="en-IN" dirty="0"/>
              <a:t>      2. Branching causes stalls / Bubbles in pipeline</a:t>
            </a:r>
          </a:p>
          <a:p>
            <a:r>
              <a:rPr lang="en-IN" dirty="0"/>
              <a:t>      3. To tackle these issues the control logic gets complex</a:t>
            </a:r>
          </a:p>
        </p:txBody>
      </p:sp>
    </p:spTree>
    <p:extLst>
      <p:ext uri="{BB962C8B-B14F-4D97-AF65-F5344CB8AC3E}">
        <p14:creationId xmlns:p14="http://schemas.microsoft.com/office/powerpoint/2010/main" val="260553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VLIW</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19</a:t>
            </a:fld>
            <a:endParaRPr lang="en-IN"/>
          </a:p>
        </p:txBody>
      </p:sp>
      <p:sp>
        <p:nvSpPr>
          <p:cNvPr id="7" name="TextBox 6">
            <a:extLst>
              <a:ext uri="{FF2B5EF4-FFF2-40B4-BE49-F238E27FC236}">
                <a16:creationId xmlns:a16="http://schemas.microsoft.com/office/drawing/2014/main" id="{A550CED2-11E7-09B1-B074-91724A21235B}"/>
              </a:ext>
            </a:extLst>
          </p:cNvPr>
          <p:cNvSpPr txBox="1"/>
          <p:nvPr/>
        </p:nvSpPr>
        <p:spPr>
          <a:xfrm>
            <a:off x="320512" y="1874917"/>
            <a:ext cx="11764652" cy="4154984"/>
          </a:xfrm>
          <a:prstGeom prst="rect">
            <a:avLst/>
          </a:prstGeom>
          <a:noFill/>
        </p:spPr>
        <p:txBody>
          <a:bodyPr wrap="square" rtlCol="0">
            <a:spAutoFit/>
          </a:bodyPr>
          <a:lstStyle/>
          <a:p>
            <a:r>
              <a:rPr lang="en-IN" sz="2400" b="1" dirty="0">
                <a:solidFill>
                  <a:schemeClr val="accent1"/>
                </a:solidFill>
              </a:rPr>
              <a:t>Very Large Instruction Word –</a:t>
            </a:r>
          </a:p>
          <a:p>
            <a:pPr marL="342900" indent="-342900">
              <a:buFont typeface="Arial" panose="020B0604020202020204" pitchFamily="34" charset="0"/>
              <a:buChar char="•"/>
            </a:pPr>
            <a:r>
              <a:rPr lang="en-US" sz="2000" dirty="0"/>
              <a:t>The limitations of the Superscalar processor are prominent as the difficulty of scheduling instruction becomes complex.</a:t>
            </a:r>
            <a:endParaRPr lang="en-IN" sz="2000" dirty="0"/>
          </a:p>
          <a:p>
            <a:pPr marL="342900" indent="-342900">
              <a:buFont typeface="Arial" panose="020B0604020202020204" pitchFamily="34" charset="0"/>
              <a:buChar char="•"/>
            </a:pPr>
            <a:r>
              <a:rPr lang="en-IN" sz="2000" dirty="0"/>
              <a:t>VLIW uses </a:t>
            </a:r>
            <a:r>
              <a:rPr lang="en-IN" sz="2000" b="1" dirty="0">
                <a:solidFill>
                  <a:schemeClr val="accent1"/>
                </a:solidFill>
              </a:rPr>
              <a:t>instruction level parallelism </a:t>
            </a:r>
            <a:r>
              <a:rPr lang="en-IN" sz="2000" dirty="0"/>
              <a:t>– ILP</a:t>
            </a:r>
          </a:p>
          <a:p>
            <a:pPr marL="342900" indent="-342900">
              <a:buFont typeface="Arial" panose="020B0604020202020204" pitchFamily="34" charset="0"/>
              <a:buChar char="•"/>
            </a:pPr>
            <a:r>
              <a:rPr lang="en-US" sz="2000" dirty="0"/>
              <a:t>VLIW Architecture deals with limitations of pipeline and superscalar architecture </a:t>
            </a:r>
            <a:r>
              <a:rPr lang="en-US" sz="2000" b="1" dirty="0">
                <a:solidFill>
                  <a:schemeClr val="accent1"/>
                </a:solidFill>
              </a:rPr>
              <a:t>by depending on the compiler.</a:t>
            </a:r>
          </a:p>
          <a:p>
            <a:pPr marL="342900" indent="-342900">
              <a:buFont typeface="Arial" panose="020B0604020202020204" pitchFamily="34" charset="0"/>
              <a:buChar char="•"/>
            </a:pPr>
            <a:r>
              <a:rPr lang="en-US" sz="2000" dirty="0"/>
              <a:t>The processors in this architecture have multiple functional units, fetch from the Instruction cache that have the </a:t>
            </a:r>
            <a:r>
              <a:rPr lang="en-US" sz="2000" b="1" dirty="0">
                <a:solidFill>
                  <a:schemeClr val="accent1"/>
                </a:solidFill>
              </a:rPr>
              <a:t>Very Long Instruction Word.</a:t>
            </a:r>
            <a:endParaRPr lang="en-IN" sz="2000" b="1" dirty="0">
              <a:solidFill>
                <a:schemeClr val="accent1"/>
              </a:solidFill>
            </a:endParaRPr>
          </a:p>
          <a:p>
            <a:pPr marL="342900" indent="-342900">
              <a:buFont typeface="Arial" panose="020B0604020202020204" pitchFamily="34" charset="0"/>
              <a:buChar char="•"/>
            </a:pPr>
            <a:r>
              <a:rPr lang="en-US" sz="2000" dirty="0"/>
              <a:t>Multiple </a:t>
            </a:r>
            <a:r>
              <a:rPr lang="en-US" sz="2000" b="1" dirty="0">
                <a:solidFill>
                  <a:schemeClr val="accent1"/>
                </a:solidFill>
              </a:rPr>
              <a:t>independent</a:t>
            </a:r>
            <a:r>
              <a:rPr lang="en-US" sz="2000" dirty="0"/>
              <a:t> operations are </a:t>
            </a:r>
            <a:r>
              <a:rPr lang="en-US" sz="2000" b="1" dirty="0">
                <a:solidFill>
                  <a:schemeClr val="accent1"/>
                </a:solidFill>
              </a:rPr>
              <a:t>grouped together </a:t>
            </a:r>
            <a:r>
              <a:rPr lang="en-US" sz="2000" dirty="0"/>
              <a:t>in a single VLIW Instruction. They are initialized in the same clock cycle.</a:t>
            </a:r>
          </a:p>
          <a:p>
            <a:pPr marL="342900" indent="-342900">
              <a:buFont typeface="Arial" panose="020B0604020202020204" pitchFamily="34" charset="0"/>
              <a:buChar char="•"/>
            </a:pPr>
            <a:r>
              <a:rPr lang="en-US" sz="2000" dirty="0"/>
              <a:t>Each operation is assigned an independent functional unit.</a:t>
            </a:r>
          </a:p>
          <a:p>
            <a:pPr marL="342900" indent="-342900">
              <a:buFont typeface="Arial" panose="020B0604020202020204" pitchFamily="34" charset="0"/>
              <a:buChar char="•"/>
            </a:pPr>
            <a:r>
              <a:rPr lang="en-US" sz="2000" dirty="0"/>
              <a:t>Limitation of VLIW is “No view of dynamic state” it doesn’t know what is happening currently as everything is analyzed in advance by the compiler</a:t>
            </a:r>
            <a:endParaRPr lang="en-IN" sz="2000" dirty="0"/>
          </a:p>
        </p:txBody>
      </p:sp>
    </p:spTree>
    <p:extLst>
      <p:ext uri="{BB962C8B-B14F-4D97-AF65-F5344CB8AC3E}">
        <p14:creationId xmlns:p14="http://schemas.microsoft.com/office/powerpoint/2010/main" val="372811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ACF17E74-888A-1F07-924E-92C7E7EEE55C}"/>
              </a:ext>
            </a:extLst>
          </p:cNvPr>
          <p:cNvSpPr>
            <a:spLocks noGrp="1"/>
          </p:cNvSpPr>
          <p:nvPr>
            <p:ph idx="1"/>
          </p:nvPr>
        </p:nvSpPr>
        <p:spPr/>
        <p:txBody>
          <a:bodyPr/>
          <a:lstStyle/>
          <a:p>
            <a:r>
              <a:rPr lang="en-IN" dirty="0"/>
              <a:t>Moore’s Law</a:t>
            </a:r>
          </a:p>
          <a:p>
            <a:r>
              <a:rPr lang="en-IN" dirty="0"/>
              <a:t>Why Parallel – Some applications</a:t>
            </a:r>
          </a:p>
          <a:p>
            <a:r>
              <a:rPr lang="en-IN" dirty="0"/>
              <a:t>Top 500 supercomputers</a:t>
            </a:r>
          </a:p>
          <a:p>
            <a:r>
              <a:rPr lang="en-IN" dirty="0"/>
              <a:t>Parallel Computing Architectures and Programming Models</a:t>
            </a:r>
          </a:p>
          <a:p>
            <a:r>
              <a:rPr lang="en-IN" dirty="0"/>
              <a:t>Recap – Computer Architecture concepts</a:t>
            </a:r>
          </a:p>
        </p:txBody>
      </p:sp>
      <p:sp>
        <p:nvSpPr>
          <p:cNvPr id="4" name="Footer Placeholder 3">
            <a:extLst>
              <a:ext uri="{FF2B5EF4-FFF2-40B4-BE49-F238E27FC236}">
                <a16:creationId xmlns:a16="http://schemas.microsoft.com/office/drawing/2014/main" id="{7733361B-C9CB-958B-4204-7DBEA5E42BEE}"/>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ACE1E031-BDF0-9535-DD8E-3251D52EBB11}"/>
              </a:ext>
            </a:extLst>
          </p:cNvPr>
          <p:cNvSpPr>
            <a:spLocks noGrp="1"/>
          </p:cNvSpPr>
          <p:nvPr>
            <p:ph type="sldNum" sz="quarter" idx="12"/>
          </p:nvPr>
        </p:nvSpPr>
        <p:spPr/>
        <p:txBody>
          <a:bodyPr/>
          <a:lstStyle/>
          <a:p>
            <a:fld id="{E159A7BC-B1E6-4B39-A429-C5AC682C4931}" type="slidenum">
              <a:rPr lang="en-IN" smtClean="0"/>
              <a:t>2</a:t>
            </a:fld>
            <a:endParaRPr lang="en-IN"/>
          </a:p>
        </p:txBody>
      </p:sp>
    </p:spTree>
    <p:extLst>
      <p:ext uri="{BB962C8B-B14F-4D97-AF65-F5344CB8AC3E}">
        <p14:creationId xmlns:p14="http://schemas.microsoft.com/office/powerpoint/2010/main" val="250890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Memory Latency</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20</a:t>
            </a:fld>
            <a:endParaRPr lang="en-IN"/>
          </a:p>
        </p:txBody>
      </p:sp>
      <p:cxnSp>
        <p:nvCxnSpPr>
          <p:cNvPr id="20" name="Straight Connector 19">
            <a:extLst>
              <a:ext uri="{FF2B5EF4-FFF2-40B4-BE49-F238E27FC236}">
                <a16:creationId xmlns:a16="http://schemas.microsoft.com/office/drawing/2014/main" id="{0A9F6B58-6763-1844-7187-B756E69B4795}"/>
              </a:ext>
            </a:extLst>
          </p:cNvPr>
          <p:cNvCxnSpPr/>
          <p:nvPr/>
        </p:nvCxnSpPr>
        <p:spPr>
          <a:xfrm>
            <a:off x="5252937" y="1605064"/>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3CB6C0-F303-50B6-3671-704AE0BCDAD6}"/>
              </a:ext>
            </a:extLst>
          </p:cNvPr>
          <p:cNvSpPr txBox="1"/>
          <p:nvPr/>
        </p:nvSpPr>
        <p:spPr>
          <a:xfrm>
            <a:off x="5308480" y="2633552"/>
            <a:ext cx="6460001" cy="255454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The address bus </a:t>
            </a:r>
            <a:r>
              <a:rPr lang="en-US" sz="2000" dirty="0"/>
              <a:t>carries a memory address within the device. It allows the CPU to reference memory locations within the device.</a:t>
            </a:r>
          </a:p>
          <a:p>
            <a:pPr marL="285750" indent="-285750">
              <a:buFont typeface="Arial" panose="020B0604020202020204" pitchFamily="34" charset="0"/>
              <a:buChar char="•"/>
            </a:pPr>
            <a:r>
              <a:rPr lang="en-US" sz="2000" b="1" dirty="0">
                <a:solidFill>
                  <a:schemeClr val="accent1"/>
                </a:solidFill>
              </a:rPr>
              <a:t>Data bus </a:t>
            </a:r>
            <a:r>
              <a:rPr lang="en-US" sz="2000" dirty="0"/>
              <a:t>transfers data from one location to another across the computer.</a:t>
            </a:r>
          </a:p>
          <a:p>
            <a:pPr marL="285750" indent="-285750">
              <a:buFont typeface="Arial" panose="020B0604020202020204" pitchFamily="34" charset="0"/>
              <a:buChar char="•"/>
            </a:pPr>
            <a:r>
              <a:rPr lang="en-US" sz="2000" b="1" dirty="0">
                <a:solidFill>
                  <a:schemeClr val="accent1"/>
                </a:solidFill>
              </a:rPr>
              <a:t>The control unit </a:t>
            </a:r>
            <a:r>
              <a:rPr lang="en-US" sz="2000" dirty="0"/>
              <a:t>generates a specific control signal for every operation, such as memory read or input/ output operation.</a:t>
            </a:r>
            <a:endParaRPr lang="en-IN" sz="2000" dirty="0"/>
          </a:p>
        </p:txBody>
      </p:sp>
      <p:grpSp>
        <p:nvGrpSpPr>
          <p:cNvPr id="7" name="Group 6">
            <a:extLst>
              <a:ext uri="{FF2B5EF4-FFF2-40B4-BE49-F238E27FC236}">
                <a16:creationId xmlns:a16="http://schemas.microsoft.com/office/drawing/2014/main" id="{86C641F0-5631-EC6F-A5A8-055EE14AC48D}"/>
              </a:ext>
            </a:extLst>
          </p:cNvPr>
          <p:cNvGrpSpPr/>
          <p:nvPr/>
        </p:nvGrpSpPr>
        <p:grpSpPr>
          <a:xfrm>
            <a:off x="428234" y="2736381"/>
            <a:ext cx="4575857" cy="2134791"/>
            <a:chOff x="428234" y="2736381"/>
            <a:chExt cx="4575857" cy="2134791"/>
          </a:xfrm>
        </p:grpSpPr>
        <p:grpSp>
          <p:nvGrpSpPr>
            <p:cNvPr id="11" name="Group 10">
              <a:extLst>
                <a:ext uri="{FF2B5EF4-FFF2-40B4-BE49-F238E27FC236}">
                  <a16:creationId xmlns:a16="http://schemas.microsoft.com/office/drawing/2014/main" id="{564818EA-B692-C562-4608-512FC0CF3384}"/>
                </a:ext>
              </a:extLst>
            </p:cNvPr>
            <p:cNvGrpSpPr/>
            <p:nvPr/>
          </p:nvGrpSpPr>
          <p:grpSpPr>
            <a:xfrm>
              <a:off x="428234" y="3081937"/>
              <a:ext cx="2263219" cy="1204274"/>
              <a:chOff x="310299" y="2712286"/>
              <a:chExt cx="2263219" cy="1204274"/>
            </a:xfrm>
          </p:grpSpPr>
          <p:sp>
            <p:nvSpPr>
              <p:cNvPr id="25" name="Rectangle 24">
                <a:extLst>
                  <a:ext uri="{FF2B5EF4-FFF2-40B4-BE49-F238E27FC236}">
                    <a16:creationId xmlns:a16="http://schemas.microsoft.com/office/drawing/2014/main" id="{F6DC75E8-DE12-36F4-0028-8E0937EADC0E}"/>
                  </a:ext>
                </a:extLst>
              </p:cNvPr>
              <p:cNvSpPr/>
              <p:nvPr/>
            </p:nvSpPr>
            <p:spPr>
              <a:xfrm>
                <a:off x="310299" y="2712286"/>
                <a:ext cx="2263219" cy="1204274"/>
              </a:xfrm>
              <a:prstGeom prst="rect">
                <a:avLst/>
              </a:prstGeom>
              <a:solidFill>
                <a:schemeClr val="bg2"/>
              </a:solidFill>
              <a:ln w="28575">
                <a:solidFill>
                  <a:schemeClr val="tx1"/>
                </a:solidFill>
              </a:ln>
              <a:effectLst>
                <a:outerShdw blurRad="149987" dist="250190" dir="8460000" algn="ctr">
                  <a:srgbClr val="000000">
                    <a:alpha val="28000"/>
                  </a:srgbClr>
                </a:outerShdw>
              </a:effectLst>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CD50887A-29E9-8E69-D50D-0329AD1CFA27}"/>
                  </a:ext>
                </a:extLst>
              </p:cNvPr>
              <p:cNvSpPr/>
              <p:nvPr/>
            </p:nvSpPr>
            <p:spPr>
              <a:xfrm>
                <a:off x="1314574" y="2796630"/>
                <a:ext cx="1174101" cy="369159"/>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Registers</a:t>
                </a:r>
              </a:p>
            </p:txBody>
          </p:sp>
          <p:sp>
            <p:nvSpPr>
              <p:cNvPr id="27" name="Rectangle 26">
                <a:extLst>
                  <a:ext uri="{FF2B5EF4-FFF2-40B4-BE49-F238E27FC236}">
                    <a16:creationId xmlns:a16="http://schemas.microsoft.com/office/drawing/2014/main" id="{58A31DCC-71EC-44A9-F069-06D4FF32EA74}"/>
                  </a:ext>
                </a:extLst>
              </p:cNvPr>
              <p:cNvSpPr/>
              <p:nvPr/>
            </p:nvSpPr>
            <p:spPr>
              <a:xfrm>
                <a:off x="1314574" y="3248695"/>
                <a:ext cx="1174101" cy="584959"/>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ALU</a:t>
                </a:r>
              </a:p>
            </p:txBody>
          </p:sp>
          <p:sp>
            <p:nvSpPr>
              <p:cNvPr id="28" name="Rectangle 27">
                <a:extLst>
                  <a:ext uri="{FF2B5EF4-FFF2-40B4-BE49-F238E27FC236}">
                    <a16:creationId xmlns:a16="http://schemas.microsoft.com/office/drawing/2014/main" id="{DF76B225-44BA-B049-6BAA-B0DBA66630F9}"/>
                  </a:ext>
                </a:extLst>
              </p:cNvPr>
              <p:cNvSpPr/>
              <p:nvPr/>
            </p:nvSpPr>
            <p:spPr>
              <a:xfrm>
                <a:off x="409601" y="2805404"/>
                <a:ext cx="815097" cy="1018038"/>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Control</a:t>
                </a:r>
              </a:p>
              <a:p>
                <a:pPr algn="ctr"/>
                <a:r>
                  <a:rPr lang="en-IN" sz="1400" dirty="0"/>
                  <a:t>Unit</a:t>
                </a:r>
              </a:p>
            </p:txBody>
          </p:sp>
        </p:grpSp>
        <p:sp>
          <p:nvSpPr>
            <p:cNvPr id="14" name="Rectangle 13">
              <a:extLst>
                <a:ext uri="{FF2B5EF4-FFF2-40B4-BE49-F238E27FC236}">
                  <a16:creationId xmlns:a16="http://schemas.microsoft.com/office/drawing/2014/main" id="{9A2CC1CF-2B5A-9A63-96A9-A75893C46F10}"/>
                </a:ext>
              </a:extLst>
            </p:cNvPr>
            <p:cNvSpPr/>
            <p:nvPr/>
          </p:nvSpPr>
          <p:spPr>
            <a:xfrm>
              <a:off x="3837133" y="2736381"/>
              <a:ext cx="1166958" cy="2124540"/>
            </a:xfrm>
            <a:prstGeom prst="rect">
              <a:avLst/>
            </a:prstGeom>
            <a:solidFill>
              <a:schemeClr val="bg2"/>
            </a:solidFill>
            <a:ln w="28575">
              <a:solidFill>
                <a:schemeClr val="tx1"/>
              </a:solidFill>
            </a:ln>
            <a:effectLst>
              <a:outerShdw blurRad="149987" dist="250190" dir="8460000" algn="ctr">
                <a:srgbClr val="000000">
                  <a:alpha val="28000"/>
                </a:srgbClr>
              </a:outerShdw>
            </a:effectLst>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rPr>
                <a:t>Main Memory </a:t>
              </a:r>
            </a:p>
          </p:txBody>
        </p:sp>
        <p:sp>
          <p:nvSpPr>
            <p:cNvPr id="19" name="Arrow: Left-Right 18">
              <a:extLst>
                <a:ext uri="{FF2B5EF4-FFF2-40B4-BE49-F238E27FC236}">
                  <a16:creationId xmlns:a16="http://schemas.microsoft.com/office/drawing/2014/main" id="{774B8AB5-7EFF-5B9A-933A-79D2DBD3665E}"/>
                </a:ext>
              </a:extLst>
            </p:cNvPr>
            <p:cNvSpPr/>
            <p:nvPr/>
          </p:nvSpPr>
          <p:spPr>
            <a:xfrm>
              <a:off x="2691453" y="3133714"/>
              <a:ext cx="1126826" cy="484632"/>
            </a:xfrm>
            <a:prstGeom prst="leftRightArrow">
              <a:avLst/>
            </a:prstGeom>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endParaRPr lang="en-IN" sz="1200" dirty="0"/>
            </a:p>
          </p:txBody>
        </p:sp>
        <p:sp>
          <p:nvSpPr>
            <p:cNvPr id="22" name="Arrow: Right 21">
              <a:extLst>
                <a:ext uri="{FF2B5EF4-FFF2-40B4-BE49-F238E27FC236}">
                  <a16:creationId xmlns:a16="http://schemas.microsoft.com/office/drawing/2014/main" id="{F3ACD7BC-1205-05D9-06CF-8C0A03504F4F}"/>
                </a:ext>
              </a:extLst>
            </p:cNvPr>
            <p:cNvSpPr/>
            <p:nvPr/>
          </p:nvSpPr>
          <p:spPr>
            <a:xfrm>
              <a:off x="2691453" y="3760046"/>
              <a:ext cx="1145680" cy="484632"/>
            </a:xfrm>
            <a:prstGeom prst="rightArrow">
              <a:avLst/>
            </a:prstGeom>
            <a:solidFill>
              <a:schemeClr val="accent6">
                <a:lumMod val="60000"/>
                <a:lumOff val="40000"/>
              </a:schemeClr>
            </a:solidFill>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Address</a:t>
              </a:r>
              <a:endParaRPr lang="en-IN" sz="1400" dirty="0">
                <a:solidFill>
                  <a:schemeClr val="tx1"/>
                </a:solidFill>
              </a:endParaRPr>
            </a:p>
          </p:txBody>
        </p:sp>
        <p:sp>
          <p:nvSpPr>
            <p:cNvPr id="23" name="Arrow: Bent-Up 22">
              <a:extLst>
                <a:ext uri="{FF2B5EF4-FFF2-40B4-BE49-F238E27FC236}">
                  <a16:creationId xmlns:a16="http://schemas.microsoft.com/office/drawing/2014/main" id="{2DA7EDBD-0A7A-6D9A-5CD7-4C83614F2F6B}"/>
                </a:ext>
              </a:extLst>
            </p:cNvPr>
            <p:cNvSpPr/>
            <p:nvPr/>
          </p:nvSpPr>
          <p:spPr>
            <a:xfrm rot="5400000">
              <a:off x="2529108" y="3600856"/>
              <a:ext cx="584961" cy="1955671"/>
            </a:xfrm>
            <a:prstGeom prst="bentUpArrow">
              <a:avLst>
                <a:gd name="adj1" fmla="val 33315"/>
                <a:gd name="adj2" fmla="val 38950"/>
                <a:gd name="adj3" fmla="val 36641"/>
              </a:avLst>
            </a:prstGeom>
            <a:solidFill>
              <a:schemeClr val="accent2">
                <a:lumMod val="60000"/>
                <a:lumOff val="40000"/>
              </a:schemeClr>
            </a:solidFill>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r>
                <a:rPr lang="en-IN" sz="1600" dirty="0">
                  <a:solidFill>
                    <a:schemeClr val="tx1"/>
                  </a:solidFill>
                </a:rPr>
                <a:t>   </a:t>
              </a:r>
              <a:endParaRPr lang="en-US" sz="1600" dirty="0">
                <a:solidFill>
                  <a:schemeClr val="tx1"/>
                </a:solidFill>
              </a:endParaRPr>
            </a:p>
          </p:txBody>
        </p:sp>
        <p:sp>
          <p:nvSpPr>
            <p:cNvPr id="24" name="TextBox 23">
              <a:extLst>
                <a:ext uri="{FF2B5EF4-FFF2-40B4-BE49-F238E27FC236}">
                  <a16:creationId xmlns:a16="http://schemas.microsoft.com/office/drawing/2014/main" id="{B071FAA3-3F45-4170-D145-41FCEAE4BF83}"/>
                </a:ext>
              </a:extLst>
            </p:cNvPr>
            <p:cNvSpPr txBox="1"/>
            <p:nvPr/>
          </p:nvSpPr>
          <p:spPr>
            <a:xfrm>
              <a:off x="2453859" y="4488122"/>
              <a:ext cx="735458" cy="307777"/>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n-US" sz="1400" dirty="0"/>
                <a:t>Control</a:t>
              </a:r>
              <a:endParaRPr lang="en-IN" sz="1400" dirty="0"/>
            </a:p>
          </p:txBody>
        </p:sp>
      </p:grpSp>
    </p:spTree>
    <p:extLst>
      <p:ext uri="{BB962C8B-B14F-4D97-AF65-F5344CB8AC3E}">
        <p14:creationId xmlns:p14="http://schemas.microsoft.com/office/powerpoint/2010/main" val="382399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Memory Latency</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21</a:t>
            </a:fld>
            <a:endParaRPr lang="en-IN"/>
          </a:p>
        </p:txBody>
      </p:sp>
      <p:grpSp>
        <p:nvGrpSpPr>
          <p:cNvPr id="18" name="Group 17">
            <a:extLst>
              <a:ext uri="{FF2B5EF4-FFF2-40B4-BE49-F238E27FC236}">
                <a16:creationId xmlns:a16="http://schemas.microsoft.com/office/drawing/2014/main" id="{0F74F7C3-C72B-BE19-8B03-E196B4689C02}"/>
              </a:ext>
            </a:extLst>
          </p:cNvPr>
          <p:cNvGrpSpPr/>
          <p:nvPr/>
        </p:nvGrpSpPr>
        <p:grpSpPr>
          <a:xfrm>
            <a:off x="428234" y="2736381"/>
            <a:ext cx="4575857" cy="2134791"/>
            <a:chOff x="428234" y="2736381"/>
            <a:chExt cx="4575857" cy="2134791"/>
          </a:xfrm>
        </p:grpSpPr>
        <p:grpSp>
          <p:nvGrpSpPr>
            <p:cNvPr id="13" name="Group 12">
              <a:extLst>
                <a:ext uri="{FF2B5EF4-FFF2-40B4-BE49-F238E27FC236}">
                  <a16:creationId xmlns:a16="http://schemas.microsoft.com/office/drawing/2014/main" id="{6253A7BC-85BD-97B4-BC96-7C76CA938D6D}"/>
                </a:ext>
              </a:extLst>
            </p:cNvPr>
            <p:cNvGrpSpPr/>
            <p:nvPr/>
          </p:nvGrpSpPr>
          <p:grpSpPr>
            <a:xfrm>
              <a:off x="428234" y="3081937"/>
              <a:ext cx="2263219" cy="1204274"/>
              <a:chOff x="310299" y="2712286"/>
              <a:chExt cx="2263219" cy="1204274"/>
            </a:xfrm>
          </p:grpSpPr>
          <p:sp>
            <p:nvSpPr>
              <p:cNvPr id="3" name="Rectangle 2">
                <a:extLst>
                  <a:ext uri="{FF2B5EF4-FFF2-40B4-BE49-F238E27FC236}">
                    <a16:creationId xmlns:a16="http://schemas.microsoft.com/office/drawing/2014/main" id="{F7C2434B-7160-4EBB-35D1-D1F83F9522F8}"/>
                  </a:ext>
                </a:extLst>
              </p:cNvPr>
              <p:cNvSpPr/>
              <p:nvPr/>
            </p:nvSpPr>
            <p:spPr>
              <a:xfrm>
                <a:off x="310299" y="2712286"/>
                <a:ext cx="2263219" cy="1204274"/>
              </a:xfrm>
              <a:prstGeom prst="rect">
                <a:avLst/>
              </a:prstGeom>
              <a:solidFill>
                <a:schemeClr val="bg2"/>
              </a:solidFill>
              <a:ln w="28575">
                <a:solidFill>
                  <a:schemeClr val="tx1"/>
                </a:solidFill>
              </a:ln>
              <a:effectLst>
                <a:outerShdw blurRad="149987" dist="250190" dir="8460000" algn="ctr">
                  <a:srgbClr val="000000">
                    <a:alpha val="28000"/>
                  </a:srgbClr>
                </a:outerShdw>
              </a:effectLst>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98FBD7D-A389-5045-072B-106D51FDFE1D}"/>
                  </a:ext>
                </a:extLst>
              </p:cNvPr>
              <p:cNvSpPr/>
              <p:nvPr/>
            </p:nvSpPr>
            <p:spPr>
              <a:xfrm>
                <a:off x="1314574" y="2796630"/>
                <a:ext cx="1174101" cy="369159"/>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Registers</a:t>
                </a:r>
              </a:p>
            </p:txBody>
          </p:sp>
          <p:sp>
            <p:nvSpPr>
              <p:cNvPr id="8" name="Rectangle 7">
                <a:extLst>
                  <a:ext uri="{FF2B5EF4-FFF2-40B4-BE49-F238E27FC236}">
                    <a16:creationId xmlns:a16="http://schemas.microsoft.com/office/drawing/2014/main" id="{44F187C2-54CD-BD06-111D-835C1693797A}"/>
                  </a:ext>
                </a:extLst>
              </p:cNvPr>
              <p:cNvSpPr/>
              <p:nvPr/>
            </p:nvSpPr>
            <p:spPr>
              <a:xfrm>
                <a:off x="1314574" y="3248695"/>
                <a:ext cx="1174101" cy="584959"/>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ALU</a:t>
                </a:r>
              </a:p>
            </p:txBody>
          </p:sp>
          <p:sp>
            <p:nvSpPr>
              <p:cNvPr id="9" name="Rectangle 8">
                <a:extLst>
                  <a:ext uri="{FF2B5EF4-FFF2-40B4-BE49-F238E27FC236}">
                    <a16:creationId xmlns:a16="http://schemas.microsoft.com/office/drawing/2014/main" id="{49DC8FA9-61EC-AF9C-7CD4-788F14954874}"/>
                  </a:ext>
                </a:extLst>
              </p:cNvPr>
              <p:cNvSpPr/>
              <p:nvPr/>
            </p:nvSpPr>
            <p:spPr>
              <a:xfrm>
                <a:off x="409601" y="2805404"/>
                <a:ext cx="815097" cy="1018038"/>
              </a:xfrm>
              <a:prstGeom prst="rect">
                <a:avLst/>
              </a:prstGeom>
              <a:solidFill>
                <a:schemeClr val="tx1">
                  <a:lumMod val="65000"/>
                  <a:lumOff val="35000"/>
                </a:schemeClr>
              </a:solidFill>
              <a:ln>
                <a:solidFill>
                  <a:schemeClr val="tx1"/>
                </a:solid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Control</a:t>
                </a:r>
              </a:p>
              <a:p>
                <a:pPr algn="ctr"/>
                <a:r>
                  <a:rPr lang="en-IN" sz="1400" dirty="0"/>
                  <a:t>Unit</a:t>
                </a:r>
              </a:p>
            </p:txBody>
          </p:sp>
        </p:grpSp>
        <p:sp>
          <p:nvSpPr>
            <p:cNvPr id="10" name="Rectangle 9">
              <a:extLst>
                <a:ext uri="{FF2B5EF4-FFF2-40B4-BE49-F238E27FC236}">
                  <a16:creationId xmlns:a16="http://schemas.microsoft.com/office/drawing/2014/main" id="{E8C1F53A-FAEE-AAA6-5F51-3C58EC296DD0}"/>
                </a:ext>
              </a:extLst>
            </p:cNvPr>
            <p:cNvSpPr/>
            <p:nvPr/>
          </p:nvSpPr>
          <p:spPr>
            <a:xfrm>
              <a:off x="3837133" y="2736381"/>
              <a:ext cx="1166958" cy="2124540"/>
            </a:xfrm>
            <a:prstGeom prst="rect">
              <a:avLst/>
            </a:prstGeom>
            <a:solidFill>
              <a:schemeClr val="bg2"/>
            </a:solidFill>
            <a:ln w="28575">
              <a:solidFill>
                <a:schemeClr val="tx1"/>
              </a:solidFill>
            </a:ln>
            <a:effectLst>
              <a:outerShdw blurRad="149987" dist="250190" dir="8460000" algn="ctr">
                <a:srgbClr val="000000">
                  <a:alpha val="28000"/>
                </a:srgbClr>
              </a:outerShdw>
            </a:effectLst>
            <a:sp3d prstMaterial="metal">
              <a:bevelT w="88900" h="88900"/>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rPr>
                <a:t>Main Memory </a:t>
              </a:r>
            </a:p>
          </p:txBody>
        </p:sp>
        <p:sp>
          <p:nvSpPr>
            <p:cNvPr id="12" name="Arrow: Left-Right 11">
              <a:extLst>
                <a:ext uri="{FF2B5EF4-FFF2-40B4-BE49-F238E27FC236}">
                  <a16:creationId xmlns:a16="http://schemas.microsoft.com/office/drawing/2014/main" id="{191AC100-5AAD-70F5-5EFE-95F9C9AC4C03}"/>
                </a:ext>
              </a:extLst>
            </p:cNvPr>
            <p:cNvSpPr/>
            <p:nvPr/>
          </p:nvSpPr>
          <p:spPr>
            <a:xfrm>
              <a:off x="2691453" y="3133714"/>
              <a:ext cx="1126826" cy="484632"/>
            </a:xfrm>
            <a:prstGeom prst="leftRightArrow">
              <a:avLst/>
            </a:prstGeom>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endParaRPr lang="en-IN" sz="1200" dirty="0"/>
            </a:p>
          </p:txBody>
        </p:sp>
        <p:sp>
          <p:nvSpPr>
            <p:cNvPr id="15" name="Arrow: Right 14">
              <a:extLst>
                <a:ext uri="{FF2B5EF4-FFF2-40B4-BE49-F238E27FC236}">
                  <a16:creationId xmlns:a16="http://schemas.microsoft.com/office/drawing/2014/main" id="{4F157ABE-0A8E-CA39-8D35-0E4DA256BD5F}"/>
                </a:ext>
              </a:extLst>
            </p:cNvPr>
            <p:cNvSpPr/>
            <p:nvPr/>
          </p:nvSpPr>
          <p:spPr>
            <a:xfrm>
              <a:off x="2691453" y="3760046"/>
              <a:ext cx="1145680" cy="484632"/>
            </a:xfrm>
            <a:prstGeom prst="rightArrow">
              <a:avLst/>
            </a:prstGeom>
            <a:solidFill>
              <a:schemeClr val="accent6">
                <a:lumMod val="60000"/>
                <a:lumOff val="40000"/>
              </a:schemeClr>
            </a:solidFill>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Address</a:t>
              </a:r>
              <a:endParaRPr lang="en-IN" sz="1400" dirty="0">
                <a:solidFill>
                  <a:schemeClr val="tx1"/>
                </a:solidFill>
              </a:endParaRPr>
            </a:p>
          </p:txBody>
        </p:sp>
        <p:sp>
          <p:nvSpPr>
            <p:cNvPr id="16" name="Arrow: Bent-Up 15">
              <a:extLst>
                <a:ext uri="{FF2B5EF4-FFF2-40B4-BE49-F238E27FC236}">
                  <a16:creationId xmlns:a16="http://schemas.microsoft.com/office/drawing/2014/main" id="{ECB6BB6E-F4E0-70EE-4BAF-A89275A047A6}"/>
                </a:ext>
              </a:extLst>
            </p:cNvPr>
            <p:cNvSpPr/>
            <p:nvPr/>
          </p:nvSpPr>
          <p:spPr>
            <a:xfrm rot="5400000">
              <a:off x="2529108" y="3600856"/>
              <a:ext cx="584961" cy="1955671"/>
            </a:xfrm>
            <a:prstGeom prst="bentUpArrow">
              <a:avLst>
                <a:gd name="adj1" fmla="val 33315"/>
                <a:gd name="adj2" fmla="val 38950"/>
                <a:gd name="adj3" fmla="val 36641"/>
              </a:avLst>
            </a:prstGeom>
            <a:solidFill>
              <a:schemeClr val="accent2">
                <a:lumMod val="60000"/>
                <a:lumOff val="40000"/>
              </a:schemeClr>
            </a:solidFill>
            <a:ln w="19050">
              <a:solidFill>
                <a:schemeClr val="tx1"/>
              </a:solidFill>
            </a:ln>
            <a:effectLst>
              <a:outerShdw blurRad="149987" dist="250190" dir="8460000" algn="ctr">
                <a:srgbClr val="000000">
                  <a:alpha val="28000"/>
                </a:srgbClr>
              </a:outerShdw>
            </a:effectLst>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r>
                <a:rPr lang="en-IN" sz="1600" dirty="0">
                  <a:solidFill>
                    <a:schemeClr val="tx1"/>
                  </a:solidFill>
                </a:rPr>
                <a:t>   </a:t>
              </a:r>
              <a:endParaRPr lang="en-US" sz="1600" dirty="0">
                <a:solidFill>
                  <a:schemeClr val="tx1"/>
                </a:solidFill>
              </a:endParaRPr>
            </a:p>
          </p:txBody>
        </p:sp>
        <p:sp>
          <p:nvSpPr>
            <p:cNvPr id="17" name="TextBox 16">
              <a:extLst>
                <a:ext uri="{FF2B5EF4-FFF2-40B4-BE49-F238E27FC236}">
                  <a16:creationId xmlns:a16="http://schemas.microsoft.com/office/drawing/2014/main" id="{6AD8D0B3-91F1-E01B-B552-BFD6BA45E789}"/>
                </a:ext>
              </a:extLst>
            </p:cNvPr>
            <p:cNvSpPr txBox="1"/>
            <p:nvPr/>
          </p:nvSpPr>
          <p:spPr>
            <a:xfrm>
              <a:off x="2453859" y="4488122"/>
              <a:ext cx="735458" cy="307777"/>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n-US" sz="1400" dirty="0"/>
                <a:t>Control</a:t>
              </a:r>
              <a:endParaRPr lang="en-IN" sz="1400" dirty="0"/>
            </a:p>
          </p:txBody>
        </p:sp>
      </p:grpSp>
      <p:cxnSp>
        <p:nvCxnSpPr>
          <p:cNvPr id="20" name="Straight Connector 19">
            <a:extLst>
              <a:ext uri="{FF2B5EF4-FFF2-40B4-BE49-F238E27FC236}">
                <a16:creationId xmlns:a16="http://schemas.microsoft.com/office/drawing/2014/main" id="{0A9F6B58-6763-1844-7187-B756E69B4795}"/>
              </a:ext>
            </a:extLst>
          </p:cNvPr>
          <p:cNvCxnSpPr/>
          <p:nvPr/>
        </p:nvCxnSpPr>
        <p:spPr>
          <a:xfrm>
            <a:off x="5252937" y="1605064"/>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3CB6C0-F303-50B6-3671-704AE0BCDAD6}"/>
              </a:ext>
            </a:extLst>
          </p:cNvPr>
          <p:cNvSpPr txBox="1"/>
          <p:nvPr/>
        </p:nvSpPr>
        <p:spPr>
          <a:xfrm>
            <a:off x="5308480" y="2633552"/>
            <a:ext cx="6460001"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Latency: </a:t>
            </a:r>
            <a:r>
              <a:rPr lang="en-US" sz="2000" dirty="0"/>
              <a:t>Time difference between data request and data supply</a:t>
            </a:r>
          </a:p>
          <a:p>
            <a:pPr marL="285750" indent="-285750">
              <a:buFont typeface="Arial" panose="020B0604020202020204" pitchFamily="34" charset="0"/>
              <a:buChar char="•"/>
            </a:pPr>
            <a:r>
              <a:rPr lang="en-US" sz="2000" b="1" dirty="0">
                <a:solidFill>
                  <a:schemeClr val="accent1"/>
                </a:solidFill>
              </a:rPr>
              <a:t>The performance </a:t>
            </a:r>
            <a:r>
              <a:rPr lang="en-US" sz="2000" dirty="0"/>
              <a:t>of memory system depends on its ability to feed the data to the processor.</a:t>
            </a:r>
          </a:p>
          <a:p>
            <a:pPr marL="285750" indent="-285750">
              <a:buFont typeface="Arial" panose="020B0604020202020204" pitchFamily="34" charset="0"/>
              <a:buChar char="•"/>
            </a:pPr>
            <a:r>
              <a:rPr lang="en-IN" sz="2000" dirty="0"/>
              <a:t>Typically processors performs faster than RAM</a:t>
            </a:r>
          </a:p>
          <a:p>
            <a:pPr marL="285750" indent="-285750">
              <a:buFont typeface="Arial" panose="020B0604020202020204" pitchFamily="34" charset="0"/>
              <a:buChar char="•"/>
            </a:pPr>
            <a:r>
              <a:rPr lang="en-IN" sz="2000" dirty="0"/>
              <a:t>The speed of processor w.r.t. computations is measured as </a:t>
            </a:r>
            <a:r>
              <a:rPr lang="en-IN" sz="2000" b="1" dirty="0">
                <a:solidFill>
                  <a:schemeClr val="accent1"/>
                </a:solidFill>
              </a:rPr>
              <a:t>FLOPS – Floating-Point Operations Per Second</a:t>
            </a:r>
          </a:p>
        </p:txBody>
      </p:sp>
    </p:spTree>
    <p:extLst>
      <p:ext uri="{BB962C8B-B14F-4D97-AF65-F5344CB8AC3E}">
        <p14:creationId xmlns:p14="http://schemas.microsoft.com/office/powerpoint/2010/main" val="3545929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Memory Latency</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dirty="0"/>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22</a:t>
            </a:fld>
            <a:endParaRPr lang="en-IN" dirty="0"/>
          </a:p>
        </p:txBody>
      </p:sp>
      <p:sp>
        <p:nvSpPr>
          <p:cNvPr id="21" name="TextBox 20">
            <a:extLst>
              <a:ext uri="{FF2B5EF4-FFF2-40B4-BE49-F238E27FC236}">
                <a16:creationId xmlns:a16="http://schemas.microsoft.com/office/drawing/2014/main" id="{CD3CB6C0-F303-50B6-3671-704AE0BCDAD6}"/>
              </a:ext>
            </a:extLst>
          </p:cNvPr>
          <p:cNvSpPr txBox="1"/>
          <p:nvPr/>
        </p:nvSpPr>
        <p:spPr>
          <a:xfrm>
            <a:off x="566395" y="1965777"/>
            <a:ext cx="4114801" cy="286232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Matrix Multiplication code</a:t>
            </a:r>
          </a:p>
          <a:p>
            <a:endParaRPr lang="en-US" sz="2000" b="1" dirty="0">
              <a:solidFill>
                <a:schemeClr val="accent1"/>
              </a:solidFill>
            </a:endParaRPr>
          </a:p>
          <a:p>
            <a:r>
              <a:rPr lang="en-US" sz="2000" b="1" dirty="0">
                <a:solidFill>
                  <a:schemeClr val="accent1"/>
                </a:solidFill>
              </a:rPr>
              <a:t>     </a:t>
            </a:r>
            <a:r>
              <a:rPr lang="en-US" sz="2000" dirty="0"/>
              <a:t>for(</a:t>
            </a:r>
            <a:r>
              <a:rPr lang="en-US" sz="2000" dirty="0" err="1"/>
              <a:t>i</a:t>
            </a:r>
            <a:r>
              <a:rPr lang="en-US" sz="2000" dirty="0"/>
              <a:t> = 0; </a:t>
            </a:r>
            <a:r>
              <a:rPr lang="en-US" sz="2000" dirty="0" err="1"/>
              <a:t>i</a:t>
            </a:r>
            <a:r>
              <a:rPr lang="en-US" sz="2000" dirty="0"/>
              <a:t> &lt; N; </a:t>
            </a:r>
            <a:r>
              <a:rPr lang="en-US" sz="2000" dirty="0" err="1"/>
              <a:t>i</a:t>
            </a:r>
            <a:r>
              <a:rPr lang="en-US" sz="2000" dirty="0"/>
              <a:t>++){</a:t>
            </a:r>
          </a:p>
          <a:p>
            <a:r>
              <a:rPr lang="en-US" sz="2000" dirty="0"/>
              <a:t>           for(j = 0; j &lt; N; </a:t>
            </a:r>
            <a:r>
              <a:rPr lang="en-US" sz="2000" dirty="0" err="1"/>
              <a:t>j++</a:t>
            </a:r>
            <a:r>
              <a:rPr lang="en-US" sz="2000" dirty="0"/>
              <a:t>){</a:t>
            </a:r>
          </a:p>
          <a:p>
            <a:r>
              <a:rPr lang="en-US" sz="2000" dirty="0"/>
              <a:t>                 for(j = 0; j &lt; N; </a:t>
            </a:r>
            <a:r>
              <a:rPr lang="en-US" sz="2000" dirty="0" err="1"/>
              <a:t>j++</a:t>
            </a:r>
            <a:r>
              <a:rPr lang="en-US" sz="2000" dirty="0"/>
              <a:t>){           </a:t>
            </a:r>
          </a:p>
          <a:p>
            <a:r>
              <a:rPr lang="en-US" sz="2000" dirty="0"/>
              <a:t>                       C[</a:t>
            </a:r>
            <a:r>
              <a:rPr lang="en-US" sz="2000" dirty="0" err="1"/>
              <a:t>i</a:t>
            </a:r>
            <a:r>
              <a:rPr lang="en-US" sz="2000" dirty="0"/>
              <a:t>][j] += A[</a:t>
            </a:r>
            <a:r>
              <a:rPr lang="en-US" sz="2000" dirty="0" err="1"/>
              <a:t>i</a:t>
            </a:r>
            <a:r>
              <a:rPr lang="en-US" sz="2000" dirty="0"/>
              <a:t>][k] * B[k][j];</a:t>
            </a:r>
          </a:p>
          <a:p>
            <a:r>
              <a:rPr lang="en-US" sz="2000" dirty="0"/>
              <a:t>                 }</a:t>
            </a:r>
          </a:p>
          <a:p>
            <a:r>
              <a:rPr lang="en-US" sz="2000" dirty="0"/>
              <a:t>           }</a:t>
            </a:r>
          </a:p>
          <a:p>
            <a:r>
              <a:rPr lang="en-US" sz="2000" dirty="0"/>
              <a:t>     }</a:t>
            </a:r>
            <a:endParaRPr lang="en-IN" sz="2000" dirty="0"/>
          </a:p>
        </p:txBody>
      </p:sp>
      <p:sp>
        <p:nvSpPr>
          <p:cNvPr id="7" name="TextBox 6">
            <a:extLst>
              <a:ext uri="{FF2B5EF4-FFF2-40B4-BE49-F238E27FC236}">
                <a16:creationId xmlns:a16="http://schemas.microsoft.com/office/drawing/2014/main" id="{8453AA11-E5CA-2FAB-9E3C-B03607D0F991}"/>
              </a:ext>
            </a:extLst>
          </p:cNvPr>
          <p:cNvSpPr txBox="1"/>
          <p:nvPr/>
        </p:nvSpPr>
        <p:spPr>
          <a:xfrm>
            <a:off x="566395" y="5103188"/>
            <a:ext cx="4078361" cy="923330"/>
          </a:xfrm>
          <a:prstGeom prst="rect">
            <a:avLst/>
          </a:prstGeom>
          <a:noFill/>
        </p:spPr>
        <p:txBody>
          <a:bodyPr wrap="none" rtlCol="0">
            <a:spAutoFit/>
          </a:bodyPr>
          <a:lstStyle/>
          <a:p>
            <a:r>
              <a:rPr lang="en-US" dirty="0"/>
              <a:t>Let processor – 1 GHz</a:t>
            </a:r>
          </a:p>
          <a:p>
            <a:r>
              <a:rPr lang="en-US" dirty="0"/>
              <a:t>       Memory latency – 100 ns / 100 cycles</a:t>
            </a:r>
          </a:p>
          <a:p>
            <a:r>
              <a:rPr lang="en-US" dirty="0"/>
              <a:t>       Word size = 4 bytes</a:t>
            </a:r>
            <a:endParaRPr lang="en-IN" dirty="0"/>
          </a:p>
        </p:txBody>
      </p:sp>
      <p:cxnSp>
        <p:nvCxnSpPr>
          <p:cNvPr id="11" name="Straight Connector 10">
            <a:extLst>
              <a:ext uri="{FF2B5EF4-FFF2-40B4-BE49-F238E27FC236}">
                <a16:creationId xmlns:a16="http://schemas.microsoft.com/office/drawing/2014/main" id="{F139EDD5-C88B-326F-DEA3-9EEA76AB064A}"/>
              </a:ext>
            </a:extLst>
          </p:cNvPr>
          <p:cNvCxnSpPr/>
          <p:nvPr/>
        </p:nvCxnSpPr>
        <p:spPr>
          <a:xfrm>
            <a:off x="4786010" y="1585609"/>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2965FF-B856-1D8E-728D-FEEA826D83E7}"/>
              </a:ext>
            </a:extLst>
          </p:cNvPr>
          <p:cNvSpPr txBox="1"/>
          <p:nvPr/>
        </p:nvSpPr>
        <p:spPr>
          <a:xfrm>
            <a:off x="5235168" y="1715367"/>
            <a:ext cx="2690351" cy="923330"/>
          </a:xfrm>
          <a:prstGeom prst="rect">
            <a:avLst/>
          </a:prstGeom>
          <a:solidFill>
            <a:schemeClr val="accent2">
              <a:lumMod val="60000"/>
              <a:lumOff val="40000"/>
            </a:schemeClr>
          </a:solidFill>
          <a:ln w="15875">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dirty="0"/>
              <a:t>Load R1, [R2] – </a:t>
            </a:r>
            <a:r>
              <a:rPr lang="en-US" dirty="0">
                <a:solidFill>
                  <a:srgbClr val="FF0000"/>
                </a:solidFill>
              </a:rPr>
              <a:t>100 ns</a:t>
            </a:r>
          </a:p>
          <a:p>
            <a:r>
              <a:rPr lang="en-US" dirty="0"/>
              <a:t>Load R3, [R4] – </a:t>
            </a:r>
            <a:r>
              <a:rPr lang="en-US" dirty="0">
                <a:solidFill>
                  <a:srgbClr val="FF0000"/>
                </a:solidFill>
              </a:rPr>
              <a:t>100 ns</a:t>
            </a:r>
          </a:p>
          <a:p>
            <a:r>
              <a:rPr lang="en-US" dirty="0"/>
              <a:t>MADD R5, R1, R3 – </a:t>
            </a:r>
            <a:r>
              <a:rPr lang="en-US" dirty="0">
                <a:solidFill>
                  <a:srgbClr val="FF0000"/>
                </a:solidFill>
              </a:rPr>
              <a:t>20 ns</a:t>
            </a:r>
            <a:endParaRPr lang="en-IN" dirty="0">
              <a:solidFill>
                <a:srgbClr val="FF0000"/>
              </a:solidFill>
            </a:endParaRPr>
          </a:p>
        </p:txBody>
      </p:sp>
      <p:cxnSp>
        <p:nvCxnSpPr>
          <p:cNvPr id="22" name="Straight Arrow Connector 21">
            <a:extLst>
              <a:ext uri="{FF2B5EF4-FFF2-40B4-BE49-F238E27FC236}">
                <a16:creationId xmlns:a16="http://schemas.microsoft.com/office/drawing/2014/main" id="{35981419-CFF9-F775-3557-A0DC01874088}"/>
              </a:ext>
            </a:extLst>
          </p:cNvPr>
          <p:cNvCxnSpPr>
            <a:cxnSpLocks/>
            <a:endCxn id="14" idx="1"/>
          </p:cNvCxnSpPr>
          <p:nvPr/>
        </p:nvCxnSpPr>
        <p:spPr>
          <a:xfrm flipV="1">
            <a:off x="4038600" y="2177032"/>
            <a:ext cx="1196568" cy="141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ACE569-9A94-B788-2218-96CAC6CAAB9B}"/>
              </a:ext>
            </a:extLst>
          </p:cNvPr>
          <p:cNvSpPr txBox="1"/>
          <p:nvPr/>
        </p:nvSpPr>
        <p:spPr>
          <a:xfrm>
            <a:off x="5209115" y="2757274"/>
            <a:ext cx="2690352" cy="923330"/>
          </a:xfrm>
          <a:prstGeom prst="rect">
            <a:avLst/>
          </a:prstGeom>
          <a:noFill/>
        </p:spPr>
        <p:txBody>
          <a:bodyPr wrap="none" rtlCol="0">
            <a:spAutoFit/>
          </a:bodyPr>
          <a:lstStyle/>
          <a:p>
            <a:r>
              <a:rPr lang="en-US" dirty="0"/>
              <a:t>R2 holds address of </a:t>
            </a:r>
            <a:r>
              <a:rPr lang="en-US" sz="1800" dirty="0"/>
              <a:t>A[</a:t>
            </a:r>
            <a:r>
              <a:rPr lang="en-US" sz="1800" dirty="0" err="1"/>
              <a:t>i</a:t>
            </a:r>
            <a:r>
              <a:rPr lang="en-US" sz="1800" dirty="0"/>
              <a:t>][k]</a:t>
            </a:r>
            <a:r>
              <a:rPr lang="en-US" dirty="0"/>
              <a:t> </a:t>
            </a:r>
          </a:p>
          <a:p>
            <a:r>
              <a:rPr lang="en-US" dirty="0"/>
              <a:t>R4 holds address of </a:t>
            </a:r>
            <a:r>
              <a:rPr lang="en-US" sz="1800" dirty="0"/>
              <a:t>B[k][j]</a:t>
            </a:r>
          </a:p>
          <a:p>
            <a:r>
              <a:rPr lang="en-US" dirty="0"/>
              <a:t>MADD – Multiply ADD</a:t>
            </a:r>
            <a:endParaRPr lang="en-IN" dirty="0"/>
          </a:p>
        </p:txBody>
      </p:sp>
      <p:sp>
        <p:nvSpPr>
          <p:cNvPr id="27" name="TextBox 26">
            <a:extLst>
              <a:ext uri="{FF2B5EF4-FFF2-40B4-BE49-F238E27FC236}">
                <a16:creationId xmlns:a16="http://schemas.microsoft.com/office/drawing/2014/main" id="{94463403-820E-70E3-E071-93C060A550C1}"/>
              </a:ext>
            </a:extLst>
          </p:cNvPr>
          <p:cNvSpPr txBox="1"/>
          <p:nvPr/>
        </p:nvSpPr>
        <p:spPr>
          <a:xfrm>
            <a:off x="5209115" y="3747137"/>
            <a:ext cx="6353919" cy="2308324"/>
          </a:xfrm>
          <a:prstGeom prst="rect">
            <a:avLst/>
          </a:prstGeom>
          <a:noFill/>
        </p:spPr>
        <p:txBody>
          <a:bodyPr wrap="none" rtlCol="0">
            <a:spAutoFit/>
          </a:bodyPr>
          <a:lstStyle/>
          <a:p>
            <a:r>
              <a:rPr lang="en-US" dirty="0"/>
              <a:t>Here we are performing 2 floating point operations per iteration </a:t>
            </a:r>
          </a:p>
          <a:p>
            <a:pPr marL="342900" indent="-342900">
              <a:buAutoNum type="arabicPeriod"/>
            </a:pPr>
            <a:r>
              <a:rPr lang="en-US" dirty="0"/>
              <a:t>Multiply </a:t>
            </a:r>
          </a:p>
          <a:p>
            <a:pPr marL="342900" indent="-342900">
              <a:buAutoNum type="arabicPeriod"/>
            </a:pPr>
            <a:r>
              <a:rPr lang="en-US" dirty="0"/>
              <a:t>Add</a:t>
            </a:r>
          </a:p>
          <a:p>
            <a:endParaRPr lang="en-US" dirty="0"/>
          </a:p>
          <a:p>
            <a:r>
              <a:rPr lang="en-US" dirty="0"/>
              <a:t>Number of operations  = 2 </a:t>
            </a:r>
          </a:p>
          <a:p>
            <a:r>
              <a:rPr lang="en-US" dirty="0"/>
              <a:t>Time = ~200 ns </a:t>
            </a:r>
            <a:r>
              <a:rPr lang="en-US" dirty="0">
                <a:solidFill>
                  <a:schemeClr val="accent1"/>
                </a:solidFill>
              </a:rPr>
              <a:t>(lets skip 20 ns of MADD for the sake of simplicity)</a:t>
            </a:r>
          </a:p>
          <a:p>
            <a:endParaRPr lang="en-US" dirty="0">
              <a:solidFill>
                <a:schemeClr val="accent1"/>
              </a:solidFill>
            </a:endParaRPr>
          </a:p>
          <a:p>
            <a:r>
              <a:rPr lang="en-US" dirty="0"/>
              <a:t>FLOPS =  2 / 200 ns = </a:t>
            </a:r>
            <a:r>
              <a:rPr lang="en-US" b="1" dirty="0">
                <a:solidFill>
                  <a:schemeClr val="accent1"/>
                </a:solidFill>
              </a:rPr>
              <a:t>10 MFLOPS</a:t>
            </a:r>
            <a:endParaRPr lang="en-IN" b="1" dirty="0">
              <a:solidFill>
                <a:schemeClr val="accent1"/>
              </a:solidFill>
            </a:endParaRPr>
          </a:p>
        </p:txBody>
      </p:sp>
    </p:spTree>
    <p:extLst>
      <p:ext uri="{BB962C8B-B14F-4D97-AF65-F5344CB8AC3E}">
        <p14:creationId xmlns:p14="http://schemas.microsoft.com/office/powerpoint/2010/main" val="3503305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Memory Latency</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dirty="0"/>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23</a:t>
            </a:fld>
            <a:endParaRPr lang="en-IN" dirty="0"/>
          </a:p>
        </p:txBody>
      </p:sp>
      <p:sp>
        <p:nvSpPr>
          <p:cNvPr id="21" name="TextBox 20">
            <a:extLst>
              <a:ext uri="{FF2B5EF4-FFF2-40B4-BE49-F238E27FC236}">
                <a16:creationId xmlns:a16="http://schemas.microsoft.com/office/drawing/2014/main" id="{CD3CB6C0-F303-50B6-3671-704AE0BCDAD6}"/>
              </a:ext>
            </a:extLst>
          </p:cNvPr>
          <p:cNvSpPr txBox="1"/>
          <p:nvPr/>
        </p:nvSpPr>
        <p:spPr>
          <a:xfrm>
            <a:off x="566395" y="1965777"/>
            <a:ext cx="4114801" cy="286232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Matrix Multiplication code</a:t>
            </a:r>
          </a:p>
          <a:p>
            <a:endParaRPr lang="en-US" sz="2000" b="1" dirty="0">
              <a:solidFill>
                <a:schemeClr val="accent1"/>
              </a:solidFill>
            </a:endParaRPr>
          </a:p>
          <a:p>
            <a:r>
              <a:rPr lang="en-US" sz="2000" b="1" dirty="0">
                <a:solidFill>
                  <a:schemeClr val="accent1"/>
                </a:solidFill>
              </a:rPr>
              <a:t>     </a:t>
            </a:r>
            <a:r>
              <a:rPr lang="en-US" sz="2000" dirty="0"/>
              <a:t>for(</a:t>
            </a:r>
            <a:r>
              <a:rPr lang="en-US" sz="2000" dirty="0" err="1"/>
              <a:t>i</a:t>
            </a:r>
            <a:r>
              <a:rPr lang="en-US" sz="2000" dirty="0"/>
              <a:t> = 0; </a:t>
            </a:r>
            <a:r>
              <a:rPr lang="en-US" sz="2000" dirty="0" err="1"/>
              <a:t>i</a:t>
            </a:r>
            <a:r>
              <a:rPr lang="en-US" sz="2000" dirty="0"/>
              <a:t> &lt; N; </a:t>
            </a:r>
            <a:r>
              <a:rPr lang="en-US" sz="2000" dirty="0" err="1"/>
              <a:t>i</a:t>
            </a:r>
            <a:r>
              <a:rPr lang="en-US" sz="2000" dirty="0"/>
              <a:t>++){</a:t>
            </a:r>
          </a:p>
          <a:p>
            <a:r>
              <a:rPr lang="en-US" sz="2000" dirty="0"/>
              <a:t>           for(j = 0; j &lt; N; </a:t>
            </a:r>
            <a:r>
              <a:rPr lang="en-US" sz="2000" dirty="0" err="1"/>
              <a:t>j++</a:t>
            </a:r>
            <a:r>
              <a:rPr lang="en-US" sz="2000" dirty="0"/>
              <a:t>){</a:t>
            </a:r>
          </a:p>
          <a:p>
            <a:r>
              <a:rPr lang="en-US" sz="2000" dirty="0"/>
              <a:t>                 for(j = 0; j &lt; N; </a:t>
            </a:r>
            <a:r>
              <a:rPr lang="en-US" sz="2000" dirty="0" err="1"/>
              <a:t>j++</a:t>
            </a:r>
            <a:r>
              <a:rPr lang="en-US" sz="2000" dirty="0"/>
              <a:t>){           </a:t>
            </a:r>
          </a:p>
          <a:p>
            <a:r>
              <a:rPr lang="en-US" sz="2000" dirty="0"/>
              <a:t>                       C[</a:t>
            </a:r>
            <a:r>
              <a:rPr lang="en-US" sz="2000" dirty="0" err="1"/>
              <a:t>i</a:t>
            </a:r>
            <a:r>
              <a:rPr lang="en-US" sz="2000" dirty="0"/>
              <a:t>][j] += A[</a:t>
            </a:r>
            <a:r>
              <a:rPr lang="en-US" sz="2000" dirty="0" err="1"/>
              <a:t>i</a:t>
            </a:r>
            <a:r>
              <a:rPr lang="en-US" sz="2000" dirty="0"/>
              <a:t>][k] * B[k][j];</a:t>
            </a:r>
          </a:p>
          <a:p>
            <a:r>
              <a:rPr lang="en-US" sz="2000" dirty="0"/>
              <a:t>                 }</a:t>
            </a:r>
          </a:p>
          <a:p>
            <a:r>
              <a:rPr lang="en-US" sz="2000" dirty="0"/>
              <a:t>           }</a:t>
            </a:r>
          </a:p>
          <a:p>
            <a:r>
              <a:rPr lang="en-US" sz="2000" dirty="0"/>
              <a:t>     }</a:t>
            </a:r>
            <a:endParaRPr lang="en-IN" sz="2000" dirty="0"/>
          </a:p>
        </p:txBody>
      </p:sp>
      <p:sp>
        <p:nvSpPr>
          <p:cNvPr id="7" name="TextBox 6">
            <a:extLst>
              <a:ext uri="{FF2B5EF4-FFF2-40B4-BE49-F238E27FC236}">
                <a16:creationId xmlns:a16="http://schemas.microsoft.com/office/drawing/2014/main" id="{8453AA11-E5CA-2FAB-9E3C-B03607D0F991}"/>
              </a:ext>
            </a:extLst>
          </p:cNvPr>
          <p:cNvSpPr txBox="1"/>
          <p:nvPr/>
        </p:nvSpPr>
        <p:spPr>
          <a:xfrm>
            <a:off x="566395" y="5103188"/>
            <a:ext cx="4078361" cy="923330"/>
          </a:xfrm>
          <a:prstGeom prst="rect">
            <a:avLst/>
          </a:prstGeom>
          <a:noFill/>
        </p:spPr>
        <p:txBody>
          <a:bodyPr wrap="none" rtlCol="0">
            <a:spAutoFit/>
          </a:bodyPr>
          <a:lstStyle/>
          <a:p>
            <a:r>
              <a:rPr lang="en-US" dirty="0"/>
              <a:t>Let processor – 1 GHz</a:t>
            </a:r>
          </a:p>
          <a:p>
            <a:r>
              <a:rPr lang="en-US" dirty="0"/>
              <a:t>       Memory latency – 100 ns / 100 cycles</a:t>
            </a:r>
          </a:p>
          <a:p>
            <a:r>
              <a:rPr lang="en-US" dirty="0"/>
              <a:t>       Word size = 4 bytes</a:t>
            </a:r>
            <a:endParaRPr lang="en-IN" dirty="0"/>
          </a:p>
        </p:txBody>
      </p:sp>
      <p:cxnSp>
        <p:nvCxnSpPr>
          <p:cNvPr id="11" name="Straight Connector 10">
            <a:extLst>
              <a:ext uri="{FF2B5EF4-FFF2-40B4-BE49-F238E27FC236}">
                <a16:creationId xmlns:a16="http://schemas.microsoft.com/office/drawing/2014/main" id="{F139EDD5-C88B-326F-DEA3-9EEA76AB064A}"/>
              </a:ext>
            </a:extLst>
          </p:cNvPr>
          <p:cNvCxnSpPr/>
          <p:nvPr/>
        </p:nvCxnSpPr>
        <p:spPr>
          <a:xfrm>
            <a:off x="4786010" y="1585609"/>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2965FF-B856-1D8E-728D-FEEA826D83E7}"/>
              </a:ext>
            </a:extLst>
          </p:cNvPr>
          <p:cNvSpPr txBox="1"/>
          <p:nvPr/>
        </p:nvSpPr>
        <p:spPr>
          <a:xfrm>
            <a:off x="5235168" y="1715367"/>
            <a:ext cx="2690351" cy="923330"/>
          </a:xfrm>
          <a:prstGeom prst="rect">
            <a:avLst/>
          </a:prstGeom>
          <a:solidFill>
            <a:schemeClr val="accent2">
              <a:lumMod val="60000"/>
              <a:lumOff val="40000"/>
            </a:schemeClr>
          </a:solidFill>
          <a:ln w="15875">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dirty="0"/>
              <a:t>Load R1, [R2] – </a:t>
            </a:r>
            <a:r>
              <a:rPr lang="en-US" dirty="0">
                <a:solidFill>
                  <a:srgbClr val="FF0000"/>
                </a:solidFill>
              </a:rPr>
              <a:t>100 ns</a:t>
            </a:r>
          </a:p>
          <a:p>
            <a:r>
              <a:rPr lang="en-US" dirty="0"/>
              <a:t>Load R3, [R4] – </a:t>
            </a:r>
            <a:r>
              <a:rPr lang="en-US" dirty="0">
                <a:solidFill>
                  <a:srgbClr val="FF0000"/>
                </a:solidFill>
              </a:rPr>
              <a:t>100 ns</a:t>
            </a:r>
          </a:p>
          <a:p>
            <a:r>
              <a:rPr lang="en-US" dirty="0"/>
              <a:t>MADD R5, R1, R3 – </a:t>
            </a:r>
            <a:r>
              <a:rPr lang="en-US" dirty="0">
                <a:solidFill>
                  <a:srgbClr val="FF0000"/>
                </a:solidFill>
              </a:rPr>
              <a:t>20 ns</a:t>
            </a:r>
            <a:endParaRPr lang="en-IN" dirty="0">
              <a:solidFill>
                <a:srgbClr val="FF0000"/>
              </a:solidFill>
            </a:endParaRPr>
          </a:p>
        </p:txBody>
      </p:sp>
      <p:cxnSp>
        <p:nvCxnSpPr>
          <p:cNvPr id="22" name="Straight Arrow Connector 21">
            <a:extLst>
              <a:ext uri="{FF2B5EF4-FFF2-40B4-BE49-F238E27FC236}">
                <a16:creationId xmlns:a16="http://schemas.microsoft.com/office/drawing/2014/main" id="{35981419-CFF9-F775-3557-A0DC01874088}"/>
              </a:ext>
            </a:extLst>
          </p:cNvPr>
          <p:cNvCxnSpPr>
            <a:cxnSpLocks/>
            <a:endCxn id="14" idx="1"/>
          </p:cNvCxnSpPr>
          <p:nvPr/>
        </p:nvCxnSpPr>
        <p:spPr>
          <a:xfrm flipV="1">
            <a:off x="4038600" y="2177032"/>
            <a:ext cx="1196568" cy="141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ACE569-9A94-B788-2218-96CAC6CAAB9B}"/>
              </a:ext>
            </a:extLst>
          </p:cNvPr>
          <p:cNvSpPr txBox="1"/>
          <p:nvPr/>
        </p:nvSpPr>
        <p:spPr>
          <a:xfrm>
            <a:off x="5209115" y="2757274"/>
            <a:ext cx="2690352" cy="923330"/>
          </a:xfrm>
          <a:prstGeom prst="rect">
            <a:avLst/>
          </a:prstGeom>
          <a:noFill/>
        </p:spPr>
        <p:txBody>
          <a:bodyPr wrap="none" rtlCol="0">
            <a:spAutoFit/>
          </a:bodyPr>
          <a:lstStyle/>
          <a:p>
            <a:r>
              <a:rPr lang="en-US" dirty="0"/>
              <a:t>R2 holds address of </a:t>
            </a:r>
            <a:r>
              <a:rPr lang="en-US" sz="1800" dirty="0"/>
              <a:t>A[</a:t>
            </a:r>
            <a:r>
              <a:rPr lang="en-US" sz="1800" dirty="0" err="1"/>
              <a:t>i</a:t>
            </a:r>
            <a:r>
              <a:rPr lang="en-US" sz="1800" dirty="0"/>
              <a:t>][k]</a:t>
            </a:r>
            <a:r>
              <a:rPr lang="en-US" dirty="0"/>
              <a:t> </a:t>
            </a:r>
          </a:p>
          <a:p>
            <a:r>
              <a:rPr lang="en-US" dirty="0"/>
              <a:t>R4 holds address of </a:t>
            </a:r>
            <a:r>
              <a:rPr lang="en-US" sz="1800" dirty="0"/>
              <a:t>B[k][j]</a:t>
            </a:r>
          </a:p>
          <a:p>
            <a:r>
              <a:rPr lang="en-US" dirty="0"/>
              <a:t>MADD – Multiply ADD</a:t>
            </a:r>
            <a:endParaRPr lang="en-IN" dirty="0"/>
          </a:p>
        </p:txBody>
      </p:sp>
      <p:sp>
        <p:nvSpPr>
          <p:cNvPr id="27" name="TextBox 26">
            <a:extLst>
              <a:ext uri="{FF2B5EF4-FFF2-40B4-BE49-F238E27FC236}">
                <a16:creationId xmlns:a16="http://schemas.microsoft.com/office/drawing/2014/main" id="{94463403-820E-70E3-E071-93C060A550C1}"/>
              </a:ext>
            </a:extLst>
          </p:cNvPr>
          <p:cNvSpPr txBox="1"/>
          <p:nvPr/>
        </p:nvSpPr>
        <p:spPr>
          <a:xfrm>
            <a:off x="5209115" y="3747137"/>
            <a:ext cx="3259739" cy="369332"/>
          </a:xfrm>
          <a:prstGeom prst="rect">
            <a:avLst/>
          </a:prstGeom>
          <a:noFill/>
        </p:spPr>
        <p:txBody>
          <a:bodyPr wrap="none" rtlCol="0">
            <a:spAutoFit/>
          </a:bodyPr>
          <a:lstStyle/>
          <a:p>
            <a:r>
              <a:rPr lang="en-US" dirty="0"/>
              <a:t>FLOPS =  2 / 200 ns = </a:t>
            </a:r>
            <a:r>
              <a:rPr lang="en-US" b="1" dirty="0">
                <a:solidFill>
                  <a:schemeClr val="accent1"/>
                </a:solidFill>
              </a:rPr>
              <a:t>10 MFLOPS</a:t>
            </a:r>
            <a:endParaRPr lang="en-IN" b="1" dirty="0">
              <a:solidFill>
                <a:schemeClr val="accent1"/>
              </a:solidFill>
            </a:endParaRPr>
          </a:p>
        </p:txBody>
      </p:sp>
      <p:sp>
        <p:nvSpPr>
          <p:cNvPr id="3" name="TextBox 2">
            <a:extLst>
              <a:ext uri="{FF2B5EF4-FFF2-40B4-BE49-F238E27FC236}">
                <a16:creationId xmlns:a16="http://schemas.microsoft.com/office/drawing/2014/main" id="{ABDD88F3-C271-6254-077F-CCDD049683BA}"/>
              </a:ext>
            </a:extLst>
          </p:cNvPr>
          <p:cNvSpPr txBox="1"/>
          <p:nvPr/>
        </p:nvSpPr>
        <p:spPr>
          <a:xfrm>
            <a:off x="5209114" y="4155448"/>
            <a:ext cx="68255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assumed a processor of 1 GHz which can perform 10^9 operations per second</a:t>
            </a:r>
          </a:p>
          <a:p>
            <a:pPr marL="285750" indent="-285750">
              <a:buFont typeface="Arial" panose="020B0604020202020204" pitchFamily="34" charset="0"/>
              <a:buChar char="•"/>
            </a:pPr>
            <a:r>
              <a:rPr lang="en-US" dirty="0"/>
              <a:t>However actually we are getting 10 MFLOPS Only!</a:t>
            </a:r>
          </a:p>
          <a:p>
            <a:pPr marL="285750" indent="-285750">
              <a:buFont typeface="Arial" panose="020B0604020202020204" pitchFamily="34" charset="0"/>
              <a:buChar char="•"/>
            </a:pPr>
            <a:r>
              <a:rPr lang="en-US" dirty="0"/>
              <a:t>The performance is limited by memory latency.</a:t>
            </a:r>
            <a:endParaRPr lang="en-IN" dirty="0"/>
          </a:p>
        </p:txBody>
      </p:sp>
    </p:spTree>
    <p:extLst>
      <p:ext uri="{BB962C8B-B14F-4D97-AF65-F5344CB8AC3E}">
        <p14:creationId xmlns:p14="http://schemas.microsoft.com/office/powerpoint/2010/main" val="4065308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Cache</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dirty="0"/>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24</a:t>
            </a:fld>
            <a:endParaRPr lang="en-IN" dirty="0"/>
          </a:p>
        </p:txBody>
      </p:sp>
      <p:sp>
        <p:nvSpPr>
          <p:cNvPr id="6" name="TextBox 5">
            <a:extLst>
              <a:ext uri="{FF2B5EF4-FFF2-40B4-BE49-F238E27FC236}">
                <a16:creationId xmlns:a16="http://schemas.microsoft.com/office/drawing/2014/main" id="{410DCA52-66CA-D988-FA53-F07BC58B8B14}"/>
              </a:ext>
            </a:extLst>
          </p:cNvPr>
          <p:cNvSpPr txBox="1"/>
          <p:nvPr/>
        </p:nvSpPr>
        <p:spPr>
          <a:xfrm>
            <a:off x="838201" y="1605847"/>
            <a:ext cx="10753626" cy="2308324"/>
          </a:xfrm>
          <a:prstGeom prst="rect">
            <a:avLst/>
          </a:prstGeom>
          <a:noFill/>
        </p:spPr>
        <p:txBody>
          <a:bodyPr wrap="square" rtlCol="0">
            <a:spAutoFit/>
          </a:bodyPr>
          <a:lstStyle/>
          <a:p>
            <a:r>
              <a:rPr lang="en-IN" sz="2400" dirty="0"/>
              <a:t>Q. How to address the GAP between theoretical speed of a processor and actual speed   </a:t>
            </a:r>
          </a:p>
          <a:p>
            <a:r>
              <a:rPr lang="en-IN" sz="2400" dirty="0"/>
              <a:t>     we are observing due to memory latency?</a:t>
            </a:r>
          </a:p>
          <a:p>
            <a:pPr marL="342900" indent="-342900">
              <a:buFont typeface="Arial" panose="020B0604020202020204" pitchFamily="34" charset="0"/>
              <a:buChar char="•"/>
            </a:pPr>
            <a:r>
              <a:rPr lang="en-IN" sz="2400" dirty="0"/>
              <a:t>Use a </a:t>
            </a:r>
            <a:r>
              <a:rPr lang="en-IN" sz="2400" b="1" dirty="0">
                <a:solidFill>
                  <a:schemeClr val="accent1"/>
                </a:solidFill>
              </a:rPr>
              <a:t>cache memory – </a:t>
            </a:r>
            <a:r>
              <a:rPr lang="en-IN" sz="2400" dirty="0"/>
              <a:t>Smaller and faster between processor and memory</a:t>
            </a:r>
          </a:p>
          <a:p>
            <a:pPr marL="342900" indent="-342900">
              <a:buFont typeface="Arial" panose="020B0604020202020204" pitchFamily="34" charset="0"/>
              <a:buChar char="•"/>
            </a:pPr>
            <a:r>
              <a:rPr lang="en-IN" sz="2400" dirty="0"/>
              <a:t>We </a:t>
            </a:r>
            <a:r>
              <a:rPr lang="en-IN" sz="2400" b="1" dirty="0">
                <a:solidFill>
                  <a:schemeClr val="accent1"/>
                </a:solidFill>
              </a:rPr>
              <a:t>cannot replace </a:t>
            </a:r>
            <a:r>
              <a:rPr lang="en-IN" sz="2400" dirty="0"/>
              <a:t>main memory by cache as it is costlier</a:t>
            </a:r>
          </a:p>
          <a:p>
            <a:pPr marL="342900" indent="-342900">
              <a:buFont typeface="Arial" panose="020B0604020202020204" pitchFamily="34" charset="0"/>
              <a:buChar char="•"/>
            </a:pPr>
            <a:r>
              <a:rPr lang="en-IN" sz="2400" dirty="0"/>
              <a:t>Cache memory roughly 10 to 100 times faster compare to main memory.      </a:t>
            </a:r>
          </a:p>
        </p:txBody>
      </p:sp>
      <p:sp>
        <p:nvSpPr>
          <p:cNvPr id="12" name="TextBox 11">
            <a:extLst>
              <a:ext uri="{FF2B5EF4-FFF2-40B4-BE49-F238E27FC236}">
                <a16:creationId xmlns:a16="http://schemas.microsoft.com/office/drawing/2014/main" id="{CF143945-0728-B7DA-36CD-42D66870EDDC}"/>
              </a:ext>
            </a:extLst>
          </p:cNvPr>
          <p:cNvSpPr txBox="1"/>
          <p:nvPr/>
        </p:nvSpPr>
        <p:spPr>
          <a:xfrm>
            <a:off x="4038600" y="4327706"/>
            <a:ext cx="3205898" cy="1200329"/>
          </a:xfrm>
          <a:prstGeom prst="rect">
            <a:avLst/>
          </a:prstGeom>
          <a:solidFill>
            <a:schemeClr val="accent4">
              <a:lumMod val="40000"/>
              <a:lumOff val="60000"/>
            </a:schemeClr>
          </a:solidFill>
          <a:ln w="19050">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IN" sz="1800" dirty="0"/>
              <a:t>IF data present in the cache</a:t>
            </a:r>
          </a:p>
          <a:p>
            <a:r>
              <a:rPr lang="en-IN" sz="1800" dirty="0"/>
              <a:t>           Access it</a:t>
            </a:r>
          </a:p>
          <a:p>
            <a:r>
              <a:rPr lang="en-IN" sz="1800" dirty="0"/>
              <a:t>      IF data present in memory</a:t>
            </a:r>
          </a:p>
          <a:p>
            <a:r>
              <a:rPr lang="en-IN" sz="1800" dirty="0"/>
              <a:t>           load into Cache</a:t>
            </a:r>
          </a:p>
        </p:txBody>
      </p:sp>
    </p:spTree>
    <p:extLst>
      <p:ext uri="{BB962C8B-B14F-4D97-AF65-F5344CB8AC3E}">
        <p14:creationId xmlns:p14="http://schemas.microsoft.com/office/powerpoint/2010/main" val="307271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Cache</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dirty="0"/>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25</a:t>
            </a:fld>
            <a:endParaRPr lang="en-IN" dirty="0"/>
          </a:p>
        </p:txBody>
      </p:sp>
      <p:sp>
        <p:nvSpPr>
          <p:cNvPr id="6" name="TextBox 5">
            <a:extLst>
              <a:ext uri="{FF2B5EF4-FFF2-40B4-BE49-F238E27FC236}">
                <a16:creationId xmlns:a16="http://schemas.microsoft.com/office/drawing/2014/main" id="{410DCA52-66CA-D988-FA53-F07BC58B8B14}"/>
              </a:ext>
            </a:extLst>
          </p:cNvPr>
          <p:cNvSpPr txBox="1"/>
          <p:nvPr/>
        </p:nvSpPr>
        <p:spPr>
          <a:xfrm>
            <a:off x="4953001" y="1690688"/>
            <a:ext cx="6652181" cy="3170099"/>
          </a:xfrm>
          <a:prstGeom prst="rect">
            <a:avLst/>
          </a:prstGeom>
          <a:noFill/>
        </p:spPr>
        <p:txBody>
          <a:bodyPr wrap="square" rtlCol="0">
            <a:spAutoFit/>
          </a:bodyPr>
          <a:lstStyle/>
          <a:p>
            <a:pPr marL="285750" indent="-285750">
              <a:buFont typeface="Arial" panose="020B0604020202020204" pitchFamily="34" charset="0"/>
              <a:buChar char="•"/>
            </a:pPr>
            <a:r>
              <a:rPr lang="en-IN" sz="2000" dirty="0"/>
              <a:t>Matrices are of size 64 x 64 and each matrix entry takes 4 bytes </a:t>
            </a:r>
          </a:p>
          <a:p>
            <a:pPr marL="285750" indent="-285750">
              <a:buFont typeface="Arial" panose="020B0604020202020204" pitchFamily="34" charset="0"/>
              <a:buChar char="•"/>
            </a:pPr>
            <a:r>
              <a:rPr lang="en-IN" sz="2000" dirty="0"/>
              <a:t>Total memory required is 3 x 64 x 64 x 4 bytes= 48 KB</a:t>
            </a:r>
          </a:p>
          <a:p>
            <a:pPr marL="285750" indent="-285750">
              <a:buFont typeface="Arial" panose="020B0604020202020204" pitchFamily="34" charset="0"/>
              <a:buChar char="•"/>
            </a:pPr>
            <a:r>
              <a:rPr lang="en-IN" sz="2000" dirty="0"/>
              <a:t>Lets assume the cache memory of size 1 MB</a:t>
            </a:r>
          </a:p>
          <a:p>
            <a:pPr marL="285750" indent="-285750">
              <a:buFont typeface="Arial" panose="020B0604020202020204" pitchFamily="34" charset="0"/>
              <a:buChar char="•"/>
            </a:pPr>
            <a:r>
              <a:rPr lang="en-IN" sz="2000" dirty="0"/>
              <a:t>The access time for cache is 1 ns / 1 cycle</a:t>
            </a:r>
          </a:p>
          <a:p>
            <a:pPr marL="285750" indent="-285750">
              <a:buFont typeface="Arial" panose="020B0604020202020204" pitchFamily="34" charset="0"/>
              <a:buChar char="•"/>
            </a:pPr>
            <a:r>
              <a:rPr lang="en-IN" sz="2000" dirty="0"/>
              <a:t>All the matrices can fit into cache memory and lets say we load all the matrices into cache memory</a:t>
            </a:r>
          </a:p>
          <a:p>
            <a:pPr marL="285750" indent="-285750">
              <a:buFont typeface="Arial" panose="020B0604020202020204" pitchFamily="34" charset="0"/>
              <a:buChar char="•"/>
            </a:pPr>
            <a:r>
              <a:rPr lang="en-IN" sz="2000" dirty="0"/>
              <a:t>Load time for A and B = 64 x 64 x 100 ns </a:t>
            </a:r>
          </a:p>
          <a:p>
            <a:r>
              <a:rPr lang="en-IN" sz="2000" dirty="0"/>
              <a:t>                                             ~= 800 micro seconds</a:t>
            </a:r>
          </a:p>
          <a:p>
            <a:pPr marL="342900" indent="-342900">
              <a:buFont typeface="Arial" panose="020B0604020202020204" pitchFamily="34" charset="0"/>
              <a:buChar char="•"/>
            </a:pPr>
            <a:r>
              <a:rPr lang="en-IN" sz="2000" dirty="0"/>
              <a:t>Now it takes ~ 20 ns to complete one iteration of </a:t>
            </a:r>
            <a:r>
              <a:rPr lang="en-IN" sz="2000" dirty="0" err="1"/>
              <a:t>MMś</a:t>
            </a:r>
            <a:endParaRPr lang="en-IN" sz="2000" dirty="0"/>
          </a:p>
        </p:txBody>
      </p:sp>
      <p:sp>
        <p:nvSpPr>
          <p:cNvPr id="8" name="TextBox 7">
            <a:extLst>
              <a:ext uri="{FF2B5EF4-FFF2-40B4-BE49-F238E27FC236}">
                <a16:creationId xmlns:a16="http://schemas.microsoft.com/office/drawing/2014/main" id="{88F929C9-87A1-10C6-7D0E-F44A50496EBD}"/>
              </a:ext>
            </a:extLst>
          </p:cNvPr>
          <p:cNvSpPr txBox="1"/>
          <p:nvPr/>
        </p:nvSpPr>
        <p:spPr>
          <a:xfrm>
            <a:off x="586818" y="1690688"/>
            <a:ext cx="4114801" cy="286232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Matrix Multiplication code</a:t>
            </a:r>
          </a:p>
          <a:p>
            <a:endParaRPr lang="en-US" sz="2000" b="1" dirty="0">
              <a:solidFill>
                <a:schemeClr val="accent1"/>
              </a:solidFill>
            </a:endParaRPr>
          </a:p>
          <a:p>
            <a:r>
              <a:rPr lang="en-US" sz="2000" b="1" dirty="0">
                <a:solidFill>
                  <a:schemeClr val="accent1"/>
                </a:solidFill>
              </a:rPr>
              <a:t>     </a:t>
            </a:r>
            <a:r>
              <a:rPr lang="en-US" sz="2000" dirty="0"/>
              <a:t>for(</a:t>
            </a:r>
            <a:r>
              <a:rPr lang="en-US" sz="2000" dirty="0" err="1"/>
              <a:t>i</a:t>
            </a:r>
            <a:r>
              <a:rPr lang="en-US" sz="2000" dirty="0"/>
              <a:t> = 0; </a:t>
            </a:r>
            <a:r>
              <a:rPr lang="en-US" sz="2000" dirty="0" err="1"/>
              <a:t>i</a:t>
            </a:r>
            <a:r>
              <a:rPr lang="en-US" sz="2000" dirty="0"/>
              <a:t> &lt; N; </a:t>
            </a:r>
            <a:r>
              <a:rPr lang="en-US" sz="2000" dirty="0" err="1"/>
              <a:t>i</a:t>
            </a:r>
            <a:r>
              <a:rPr lang="en-US" sz="2000" dirty="0"/>
              <a:t>++){</a:t>
            </a:r>
          </a:p>
          <a:p>
            <a:r>
              <a:rPr lang="en-US" sz="2000" dirty="0"/>
              <a:t>           for(j = 0; j &lt; N; </a:t>
            </a:r>
            <a:r>
              <a:rPr lang="en-US" sz="2000" dirty="0" err="1"/>
              <a:t>j++</a:t>
            </a:r>
            <a:r>
              <a:rPr lang="en-US" sz="2000" dirty="0"/>
              <a:t>){</a:t>
            </a:r>
          </a:p>
          <a:p>
            <a:r>
              <a:rPr lang="en-US" sz="2000" dirty="0"/>
              <a:t>                 for(j = 0; j &lt; N; </a:t>
            </a:r>
            <a:r>
              <a:rPr lang="en-US" sz="2000" dirty="0" err="1"/>
              <a:t>j++</a:t>
            </a:r>
            <a:r>
              <a:rPr lang="en-US" sz="2000" dirty="0"/>
              <a:t>){           </a:t>
            </a:r>
          </a:p>
          <a:p>
            <a:r>
              <a:rPr lang="en-US" sz="2000" dirty="0"/>
              <a:t>                       C[</a:t>
            </a:r>
            <a:r>
              <a:rPr lang="en-US" sz="2000" dirty="0" err="1"/>
              <a:t>i</a:t>
            </a:r>
            <a:r>
              <a:rPr lang="en-US" sz="2000" dirty="0"/>
              <a:t>][j] += A[</a:t>
            </a:r>
            <a:r>
              <a:rPr lang="en-US" sz="2000" dirty="0" err="1"/>
              <a:t>i</a:t>
            </a:r>
            <a:r>
              <a:rPr lang="en-US" sz="2000" dirty="0"/>
              <a:t>][k] * B[k][j];</a:t>
            </a:r>
          </a:p>
          <a:p>
            <a:r>
              <a:rPr lang="en-US" sz="2000" dirty="0"/>
              <a:t>                 }</a:t>
            </a:r>
          </a:p>
          <a:p>
            <a:r>
              <a:rPr lang="en-US" sz="2000" dirty="0"/>
              <a:t>           }</a:t>
            </a:r>
          </a:p>
          <a:p>
            <a:r>
              <a:rPr lang="en-US" sz="2000" dirty="0"/>
              <a:t>     }</a:t>
            </a:r>
            <a:endParaRPr lang="en-IN" sz="2000" dirty="0"/>
          </a:p>
        </p:txBody>
      </p:sp>
      <p:sp>
        <p:nvSpPr>
          <p:cNvPr id="3" name="TextBox 2">
            <a:extLst>
              <a:ext uri="{FF2B5EF4-FFF2-40B4-BE49-F238E27FC236}">
                <a16:creationId xmlns:a16="http://schemas.microsoft.com/office/drawing/2014/main" id="{A0056F98-3EA9-242D-83EF-6C9D0C7E7E53}"/>
              </a:ext>
            </a:extLst>
          </p:cNvPr>
          <p:cNvSpPr txBox="1"/>
          <p:nvPr/>
        </p:nvSpPr>
        <p:spPr>
          <a:xfrm>
            <a:off x="838200" y="4955243"/>
            <a:ext cx="2690351" cy="923330"/>
          </a:xfrm>
          <a:prstGeom prst="rect">
            <a:avLst/>
          </a:prstGeom>
          <a:solidFill>
            <a:schemeClr val="accent2">
              <a:lumMod val="60000"/>
              <a:lumOff val="40000"/>
            </a:schemeClr>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dirty="0"/>
              <a:t>Load R1, [R2] – </a:t>
            </a:r>
            <a:r>
              <a:rPr lang="en-US" dirty="0">
                <a:solidFill>
                  <a:srgbClr val="FF0000"/>
                </a:solidFill>
              </a:rPr>
              <a:t>1 ns</a:t>
            </a:r>
          </a:p>
          <a:p>
            <a:r>
              <a:rPr lang="en-US" dirty="0"/>
              <a:t>Load R3, [R4] – </a:t>
            </a:r>
            <a:r>
              <a:rPr lang="en-US" dirty="0">
                <a:solidFill>
                  <a:srgbClr val="FF0000"/>
                </a:solidFill>
              </a:rPr>
              <a:t>1 ns</a:t>
            </a:r>
          </a:p>
          <a:p>
            <a:r>
              <a:rPr lang="en-US" dirty="0"/>
              <a:t>MADD R5, R1, R3 – </a:t>
            </a:r>
            <a:r>
              <a:rPr lang="en-US" dirty="0">
                <a:solidFill>
                  <a:srgbClr val="FF0000"/>
                </a:solidFill>
              </a:rPr>
              <a:t>20 ns</a:t>
            </a:r>
            <a:endParaRPr lang="en-IN" dirty="0">
              <a:solidFill>
                <a:srgbClr val="FF0000"/>
              </a:solidFill>
            </a:endParaRPr>
          </a:p>
        </p:txBody>
      </p:sp>
      <p:sp>
        <p:nvSpPr>
          <p:cNvPr id="7" name="TextBox 6">
            <a:extLst>
              <a:ext uri="{FF2B5EF4-FFF2-40B4-BE49-F238E27FC236}">
                <a16:creationId xmlns:a16="http://schemas.microsoft.com/office/drawing/2014/main" id="{0284B52B-8678-374B-F951-B59E751E457A}"/>
              </a:ext>
            </a:extLst>
          </p:cNvPr>
          <p:cNvSpPr txBox="1"/>
          <p:nvPr/>
        </p:nvSpPr>
        <p:spPr>
          <a:xfrm>
            <a:off x="5260157" y="5008404"/>
            <a:ext cx="5550045" cy="1200329"/>
          </a:xfrm>
          <a:prstGeom prst="rect">
            <a:avLst/>
          </a:prstGeom>
          <a:noFill/>
        </p:spPr>
        <p:txBody>
          <a:bodyPr wrap="none" rtlCol="0">
            <a:spAutoFit/>
          </a:bodyPr>
          <a:lstStyle/>
          <a:p>
            <a:r>
              <a:rPr lang="en-IN" dirty="0"/>
              <a:t>Total time = 256k (iterations) x 20 ns + 800 micro seconds</a:t>
            </a:r>
          </a:p>
          <a:p>
            <a:r>
              <a:rPr lang="en-IN" dirty="0"/>
              <a:t>Number of operations = (64)^3</a:t>
            </a:r>
          </a:p>
          <a:p>
            <a:r>
              <a:rPr lang="en-IN" dirty="0"/>
              <a:t>FLOPS  =  2 x (64)^3 / (64)^3 x 20 ns + 800 micro seconds</a:t>
            </a:r>
          </a:p>
          <a:p>
            <a:r>
              <a:rPr lang="en-IN" dirty="0"/>
              <a:t>             ~= 90 MFLOPS</a:t>
            </a:r>
          </a:p>
        </p:txBody>
      </p:sp>
      <p:cxnSp>
        <p:nvCxnSpPr>
          <p:cNvPr id="10" name="Straight Connector 9">
            <a:extLst>
              <a:ext uri="{FF2B5EF4-FFF2-40B4-BE49-F238E27FC236}">
                <a16:creationId xmlns:a16="http://schemas.microsoft.com/office/drawing/2014/main" id="{8477B5D9-E36B-0CC8-0F4D-F0C32735DC19}"/>
              </a:ext>
            </a:extLst>
          </p:cNvPr>
          <p:cNvCxnSpPr/>
          <p:nvPr/>
        </p:nvCxnSpPr>
        <p:spPr>
          <a:xfrm>
            <a:off x="4786010" y="1585609"/>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035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FDE0-5796-C869-2CA0-493D3DFFB55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Computer Architecture – Memory Bandwidth</a:t>
            </a:r>
          </a:p>
        </p:txBody>
      </p:sp>
      <p:sp>
        <p:nvSpPr>
          <p:cNvPr id="4" name="Footer Placeholder 3">
            <a:extLst>
              <a:ext uri="{FF2B5EF4-FFF2-40B4-BE49-F238E27FC236}">
                <a16:creationId xmlns:a16="http://schemas.microsoft.com/office/drawing/2014/main" id="{B8056FEC-C5BE-C74D-B2F1-4BE4A8738B21}"/>
              </a:ext>
            </a:extLst>
          </p:cNvPr>
          <p:cNvSpPr>
            <a:spLocks noGrp="1"/>
          </p:cNvSpPr>
          <p:nvPr>
            <p:ph type="ftr" sz="quarter" idx="11"/>
          </p:nvPr>
        </p:nvSpPr>
        <p:spPr/>
        <p:txBody>
          <a:bodyPr/>
          <a:lstStyle/>
          <a:p>
            <a:r>
              <a:rPr lang="en-US"/>
              <a:t>Introduction to Parallel Computing by Dr. Nileshchandra</a:t>
            </a:r>
            <a:endParaRPr lang="en-IN" dirty="0"/>
          </a:p>
        </p:txBody>
      </p:sp>
      <p:sp>
        <p:nvSpPr>
          <p:cNvPr id="5" name="Slide Number Placeholder 4">
            <a:extLst>
              <a:ext uri="{FF2B5EF4-FFF2-40B4-BE49-F238E27FC236}">
                <a16:creationId xmlns:a16="http://schemas.microsoft.com/office/drawing/2014/main" id="{2AA9B085-5611-C44B-BB00-31CCB6379C60}"/>
              </a:ext>
            </a:extLst>
          </p:cNvPr>
          <p:cNvSpPr>
            <a:spLocks noGrp="1"/>
          </p:cNvSpPr>
          <p:nvPr>
            <p:ph type="sldNum" sz="quarter" idx="12"/>
          </p:nvPr>
        </p:nvSpPr>
        <p:spPr/>
        <p:txBody>
          <a:bodyPr/>
          <a:lstStyle/>
          <a:p>
            <a:fld id="{E159A7BC-B1E6-4B39-A429-C5AC682C4931}" type="slidenum">
              <a:rPr lang="en-IN" smtClean="0"/>
              <a:t>26</a:t>
            </a:fld>
            <a:endParaRPr lang="en-IN" dirty="0"/>
          </a:p>
        </p:txBody>
      </p:sp>
      <p:sp>
        <p:nvSpPr>
          <p:cNvPr id="6" name="TextBox 5">
            <a:extLst>
              <a:ext uri="{FF2B5EF4-FFF2-40B4-BE49-F238E27FC236}">
                <a16:creationId xmlns:a16="http://schemas.microsoft.com/office/drawing/2014/main" id="{410DCA52-66CA-D988-FA53-F07BC58B8B14}"/>
              </a:ext>
            </a:extLst>
          </p:cNvPr>
          <p:cNvSpPr txBox="1"/>
          <p:nvPr/>
        </p:nvSpPr>
        <p:spPr>
          <a:xfrm>
            <a:off x="4764070" y="1725984"/>
            <a:ext cx="6778659" cy="4093428"/>
          </a:xfrm>
          <a:prstGeom prst="rect">
            <a:avLst/>
          </a:prstGeom>
          <a:noFill/>
        </p:spPr>
        <p:txBody>
          <a:bodyPr wrap="square" rtlCol="0">
            <a:spAutoFit/>
          </a:bodyPr>
          <a:lstStyle/>
          <a:p>
            <a:pPr marL="342900" indent="-342900">
              <a:buFont typeface="Arial" panose="020B0604020202020204" pitchFamily="34" charset="0"/>
              <a:buChar char="•"/>
            </a:pPr>
            <a:r>
              <a:rPr lang="en-IN" sz="2000" b="1" dirty="0">
                <a:solidFill>
                  <a:schemeClr val="accent1"/>
                </a:solidFill>
              </a:rPr>
              <a:t>Memory Bandwidth: </a:t>
            </a:r>
            <a:r>
              <a:rPr lang="en-IN" sz="2000" dirty="0"/>
              <a:t>Rate at which data can be transferred between processor and memory </a:t>
            </a:r>
          </a:p>
          <a:p>
            <a:pPr marL="342900" indent="-342900">
              <a:buFont typeface="Arial" panose="020B0604020202020204" pitchFamily="34" charset="0"/>
              <a:buChar char="•"/>
            </a:pPr>
            <a:r>
              <a:rPr lang="en-IN" sz="2000" dirty="0"/>
              <a:t>One way to increase the memory bandwidth is to increase the </a:t>
            </a:r>
            <a:r>
              <a:rPr lang="en-IN" sz="2000" b="1" dirty="0">
                <a:solidFill>
                  <a:schemeClr val="accent1"/>
                </a:solidFill>
              </a:rPr>
              <a:t>block size</a:t>
            </a:r>
          </a:p>
          <a:p>
            <a:pPr marL="342900" indent="-342900">
              <a:buFont typeface="Arial" panose="020B0604020202020204" pitchFamily="34" charset="0"/>
              <a:buChar char="•"/>
            </a:pPr>
            <a:r>
              <a:rPr lang="en-US" sz="2000" dirty="0"/>
              <a:t>A </a:t>
            </a:r>
            <a:r>
              <a:rPr lang="en-US" sz="2000" b="1" dirty="0">
                <a:solidFill>
                  <a:schemeClr val="accent1"/>
                </a:solidFill>
              </a:rPr>
              <a:t>cache line </a:t>
            </a:r>
            <a:r>
              <a:rPr lang="en-US" sz="2000" dirty="0"/>
              <a:t>is the smallest portion of data that can be mapped into a cache.</a:t>
            </a:r>
          </a:p>
          <a:p>
            <a:pPr marL="342900" indent="-342900">
              <a:buFont typeface="Arial" panose="020B0604020202020204" pitchFamily="34" charset="0"/>
              <a:buChar char="•"/>
            </a:pPr>
            <a:r>
              <a:rPr lang="en-US" sz="2000" dirty="0"/>
              <a:t>If you increase the block size in cache then more data to be placed in the same memory access</a:t>
            </a:r>
          </a:p>
          <a:p>
            <a:pPr marL="342900" indent="-342900">
              <a:buFont typeface="Arial" panose="020B0604020202020204" pitchFamily="34" charset="0"/>
              <a:buChar char="•"/>
            </a:pPr>
            <a:r>
              <a:rPr lang="en-US" sz="2000" dirty="0"/>
              <a:t>Which results into </a:t>
            </a:r>
            <a:r>
              <a:rPr lang="en-US" sz="2000" b="1" dirty="0">
                <a:solidFill>
                  <a:schemeClr val="accent1"/>
                </a:solidFill>
              </a:rPr>
              <a:t>more cache hit </a:t>
            </a:r>
            <a:r>
              <a:rPr lang="en-US" sz="2000" dirty="0"/>
              <a:t>and hence the improved FLOPS.</a:t>
            </a:r>
          </a:p>
          <a:p>
            <a:pPr marL="342900" indent="-342900">
              <a:buFont typeface="Arial" panose="020B0604020202020204" pitchFamily="34" charset="0"/>
              <a:buChar char="•"/>
            </a:pPr>
            <a:r>
              <a:rPr lang="en-US" sz="2000" dirty="0"/>
              <a:t>Way to increase the cache line is to </a:t>
            </a:r>
            <a:r>
              <a:rPr lang="en-US" sz="2000" b="1" dirty="0">
                <a:solidFill>
                  <a:schemeClr val="accent1"/>
                </a:solidFill>
              </a:rPr>
              <a:t>increase the data bus </a:t>
            </a:r>
            <a:r>
              <a:rPr lang="en-US" sz="2000" dirty="0"/>
              <a:t>however it is not feasible to increase data bus as </a:t>
            </a:r>
            <a:r>
              <a:rPr lang="en-US" sz="2000" b="1" dirty="0">
                <a:solidFill>
                  <a:schemeClr val="accent1"/>
                </a:solidFill>
              </a:rPr>
              <a:t>it is costly </a:t>
            </a:r>
            <a:r>
              <a:rPr lang="en-US" sz="2000" dirty="0"/>
              <a:t>to do so</a:t>
            </a:r>
            <a:endParaRPr lang="en-IN" sz="2000" dirty="0"/>
          </a:p>
        </p:txBody>
      </p:sp>
      <p:sp>
        <p:nvSpPr>
          <p:cNvPr id="9" name="Rectangle 8">
            <a:extLst>
              <a:ext uri="{FF2B5EF4-FFF2-40B4-BE49-F238E27FC236}">
                <a16:creationId xmlns:a16="http://schemas.microsoft.com/office/drawing/2014/main" id="{82624D3A-FBB7-A25D-E6CB-D6778FB3363E}"/>
              </a:ext>
            </a:extLst>
          </p:cNvPr>
          <p:cNvSpPr/>
          <p:nvPr/>
        </p:nvSpPr>
        <p:spPr>
          <a:xfrm>
            <a:off x="1121788" y="3655338"/>
            <a:ext cx="1866507" cy="237932"/>
          </a:xfrm>
          <a:prstGeom prst="rect">
            <a:avLst/>
          </a:prstGeom>
          <a:solidFill>
            <a:schemeClr val="accent2">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09B54D2-770C-BA75-F807-066B618DF4B7}"/>
              </a:ext>
            </a:extLst>
          </p:cNvPr>
          <p:cNvSpPr/>
          <p:nvPr/>
        </p:nvSpPr>
        <p:spPr>
          <a:xfrm>
            <a:off x="1121789" y="2077583"/>
            <a:ext cx="1866507" cy="1125080"/>
          </a:xfrm>
          <a:prstGeom prst="rect">
            <a:avLst/>
          </a:prstGeom>
          <a:solidFill>
            <a:schemeClr val="bg2">
              <a:lumMod val="5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Processor</a:t>
            </a:r>
          </a:p>
        </p:txBody>
      </p:sp>
      <p:sp>
        <p:nvSpPr>
          <p:cNvPr id="11" name="Rectangle 10">
            <a:extLst>
              <a:ext uri="{FF2B5EF4-FFF2-40B4-BE49-F238E27FC236}">
                <a16:creationId xmlns:a16="http://schemas.microsoft.com/office/drawing/2014/main" id="{B1060242-8FD6-2DF4-9991-340C5CD2FEA1}"/>
              </a:ext>
            </a:extLst>
          </p:cNvPr>
          <p:cNvSpPr/>
          <p:nvPr/>
        </p:nvSpPr>
        <p:spPr>
          <a:xfrm>
            <a:off x="1121788" y="3904553"/>
            <a:ext cx="1866507" cy="237932"/>
          </a:xfrm>
          <a:prstGeom prst="rect">
            <a:avLst/>
          </a:prstGeom>
          <a:solidFill>
            <a:schemeClr val="accent2">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Block size</a:t>
            </a:r>
          </a:p>
        </p:txBody>
      </p:sp>
      <p:sp>
        <p:nvSpPr>
          <p:cNvPr id="12" name="Rectangle 11">
            <a:extLst>
              <a:ext uri="{FF2B5EF4-FFF2-40B4-BE49-F238E27FC236}">
                <a16:creationId xmlns:a16="http://schemas.microsoft.com/office/drawing/2014/main" id="{DEF1A480-465F-4FCC-DBEC-3F3D2D1DE248}"/>
              </a:ext>
            </a:extLst>
          </p:cNvPr>
          <p:cNvSpPr/>
          <p:nvPr/>
        </p:nvSpPr>
        <p:spPr>
          <a:xfrm>
            <a:off x="1121787" y="4153768"/>
            <a:ext cx="1866507" cy="237932"/>
          </a:xfrm>
          <a:prstGeom prst="rect">
            <a:avLst/>
          </a:prstGeom>
          <a:solidFill>
            <a:schemeClr val="accent2">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3D9A65C-ED0B-9DEA-2640-78D8B31E9800}"/>
              </a:ext>
            </a:extLst>
          </p:cNvPr>
          <p:cNvSpPr/>
          <p:nvPr/>
        </p:nvSpPr>
        <p:spPr>
          <a:xfrm>
            <a:off x="1121786" y="4391700"/>
            <a:ext cx="1866507" cy="237932"/>
          </a:xfrm>
          <a:prstGeom prst="rect">
            <a:avLst/>
          </a:prstGeom>
          <a:solidFill>
            <a:schemeClr val="accent2">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E6581047-587A-9BA9-446B-3858DD68F783}"/>
              </a:ext>
            </a:extLst>
          </p:cNvPr>
          <p:cNvSpPr/>
          <p:nvPr/>
        </p:nvSpPr>
        <p:spPr>
          <a:xfrm>
            <a:off x="1121786" y="5223091"/>
            <a:ext cx="1866507" cy="1125080"/>
          </a:xfrm>
          <a:prstGeom prst="rect">
            <a:avLst/>
          </a:prstGeom>
          <a:solidFill>
            <a:schemeClr val="accent6">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Memory</a:t>
            </a:r>
          </a:p>
        </p:txBody>
      </p:sp>
      <p:sp>
        <p:nvSpPr>
          <p:cNvPr id="15" name="TextBox 14">
            <a:extLst>
              <a:ext uri="{FF2B5EF4-FFF2-40B4-BE49-F238E27FC236}">
                <a16:creationId xmlns:a16="http://schemas.microsoft.com/office/drawing/2014/main" id="{0FBCC7D6-234D-72A2-B1F3-DFABEA5EE81B}"/>
              </a:ext>
            </a:extLst>
          </p:cNvPr>
          <p:cNvSpPr txBox="1"/>
          <p:nvPr/>
        </p:nvSpPr>
        <p:spPr>
          <a:xfrm>
            <a:off x="141402" y="3969102"/>
            <a:ext cx="819391" cy="369332"/>
          </a:xfrm>
          <a:prstGeom prst="rect">
            <a:avLst/>
          </a:prstGeom>
          <a:noFill/>
        </p:spPr>
        <p:txBody>
          <a:bodyPr wrap="none" rtlCol="0">
            <a:spAutoFit/>
          </a:bodyPr>
          <a:lstStyle/>
          <a:p>
            <a:r>
              <a:rPr lang="en-IN" b="1" dirty="0"/>
              <a:t>CACHE</a:t>
            </a:r>
          </a:p>
        </p:txBody>
      </p:sp>
      <p:sp>
        <p:nvSpPr>
          <p:cNvPr id="16" name="Arrow: Up-Down 15">
            <a:extLst>
              <a:ext uri="{FF2B5EF4-FFF2-40B4-BE49-F238E27FC236}">
                <a16:creationId xmlns:a16="http://schemas.microsoft.com/office/drawing/2014/main" id="{51D489B6-2058-E244-4D55-794D85D9B18A}"/>
              </a:ext>
            </a:extLst>
          </p:cNvPr>
          <p:cNvSpPr/>
          <p:nvPr/>
        </p:nvSpPr>
        <p:spPr>
          <a:xfrm>
            <a:off x="1927777" y="3202663"/>
            <a:ext cx="254524" cy="452675"/>
          </a:xfrm>
          <a:prstGeom prst="upDownArrow">
            <a:avLst/>
          </a:prstGeom>
          <a:solidFill>
            <a:schemeClr val="accent5">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Up-Down 16">
            <a:extLst>
              <a:ext uri="{FF2B5EF4-FFF2-40B4-BE49-F238E27FC236}">
                <a16:creationId xmlns:a16="http://schemas.microsoft.com/office/drawing/2014/main" id="{EF146F73-6535-286D-C2B3-F70FE558C20E}"/>
              </a:ext>
            </a:extLst>
          </p:cNvPr>
          <p:cNvSpPr/>
          <p:nvPr/>
        </p:nvSpPr>
        <p:spPr>
          <a:xfrm>
            <a:off x="1932486" y="4640915"/>
            <a:ext cx="254524" cy="572749"/>
          </a:xfrm>
          <a:prstGeom prst="upDownArrow">
            <a:avLst/>
          </a:prstGeom>
          <a:solidFill>
            <a:schemeClr val="accent5">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947AF073-D8AC-53C9-910F-E8FF3B3C3816}"/>
              </a:ext>
            </a:extLst>
          </p:cNvPr>
          <p:cNvCxnSpPr/>
          <p:nvPr/>
        </p:nvCxnSpPr>
        <p:spPr>
          <a:xfrm>
            <a:off x="4126134" y="1725984"/>
            <a:ext cx="0" cy="4630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001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BEF8-7853-538F-6FFF-A96BE5768758}"/>
              </a:ext>
            </a:extLst>
          </p:cNvPr>
          <p:cNvSpPr>
            <a:spLocks noGrp="1"/>
          </p:cNvSpPr>
          <p:nvPr>
            <p:ph type="title"/>
          </p:nvPr>
        </p:nvSpPr>
        <p:spPr/>
        <p:txBody>
          <a:bodyPr/>
          <a:lstStyle/>
          <a:p>
            <a:r>
              <a:rPr lang="en-IN" b="1" i="0" dirty="0">
                <a:solidFill>
                  <a:srgbClr val="273239"/>
                </a:solidFill>
                <a:effectLst>
                  <a:outerShdw blurRad="38100" dist="38100" dir="2700000" algn="tl">
                    <a:srgbClr val="000000">
                      <a:alpha val="43137"/>
                    </a:srgbClr>
                  </a:outerShdw>
                </a:effectLst>
              </a:rPr>
              <a:t>Flynn’s taxonomy</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E8DFF24-2766-4E48-E5DA-A102EF1EB3F1}"/>
              </a:ext>
            </a:extLst>
          </p:cNvPr>
          <p:cNvSpPr>
            <a:spLocks noGrp="1"/>
          </p:cNvSpPr>
          <p:nvPr>
            <p:ph idx="1"/>
          </p:nvPr>
        </p:nvSpPr>
        <p:spPr>
          <a:xfrm>
            <a:off x="527116" y="1583130"/>
            <a:ext cx="10826684" cy="906413"/>
          </a:xfrm>
        </p:spPr>
        <p:txBody>
          <a:bodyPr>
            <a:normAutofit lnSpcReduction="10000"/>
          </a:bodyPr>
          <a:lstStyle/>
          <a:p>
            <a:r>
              <a:rPr lang="en-US" sz="1800" i="0" dirty="0">
                <a:effectLst/>
                <a:latin typeface="+mj-lt"/>
              </a:rPr>
              <a:t>Flynn’s taxonomy is a classification scheme for computer architectures proposed by Michael Flynn in 1966. </a:t>
            </a:r>
          </a:p>
          <a:p>
            <a:r>
              <a:rPr lang="en-US" sz="1800" i="0" dirty="0">
                <a:effectLst/>
                <a:latin typeface="+mj-lt"/>
              </a:rPr>
              <a:t>The taxonomy is based on the number of instruction streams and data streams that can be processed simultaneously by a computer architecture.</a:t>
            </a:r>
            <a:endParaRPr lang="en-IN" dirty="0">
              <a:latin typeface="+mj-lt"/>
            </a:endParaRPr>
          </a:p>
        </p:txBody>
      </p:sp>
      <p:sp>
        <p:nvSpPr>
          <p:cNvPr id="4" name="Footer Placeholder 3">
            <a:extLst>
              <a:ext uri="{FF2B5EF4-FFF2-40B4-BE49-F238E27FC236}">
                <a16:creationId xmlns:a16="http://schemas.microsoft.com/office/drawing/2014/main" id="{D57DFE43-F9C8-8BC4-A118-2E4058958598}"/>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2305EDA6-BE45-63C4-0851-064E655CDC7A}"/>
              </a:ext>
            </a:extLst>
          </p:cNvPr>
          <p:cNvSpPr>
            <a:spLocks noGrp="1"/>
          </p:cNvSpPr>
          <p:nvPr>
            <p:ph type="sldNum" sz="quarter" idx="12"/>
          </p:nvPr>
        </p:nvSpPr>
        <p:spPr/>
        <p:txBody>
          <a:bodyPr/>
          <a:lstStyle/>
          <a:p>
            <a:fld id="{E159A7BC-B1E6-4B39-A429-C5AC682C4931}" type="slidenum">
              <a:rPr lang="en-IN" smtClean="0"/>
              <a:t>27</a:t>
            </a:fld>
            <a:endParaRPr lang="en-IN"/>
          </a:p>
        </p:txBody>
      </p:sp>
      <p:sp>
        <p:nvSpPr>
          <p:cNvPr id="6" name="Rectangle 5">
            <a:extLst>
              <a:ext uri="{FF2B5EF4-FFF2-40B4-BE49-F238E27FC236}">
                <a16:creationId xmlns:a16="http://schemas.microsoft.com/office/drawing/2014/main" id="{B16E2F46-8FC6-28E5-D3B1-C1FD20769D02}"/>
              </a:ext>
            </a:extLst>
          </p:cNvPr>
          <p:cNvSpPr/>
          <p:nvPr/>
        </p:nvSpPr>
        <p:spPr>
          <a:xfrm>
            <a:off x="2335884" y="2614531"/>
            <a:ext cx="1640264" cy="465088"/>
          </a:xfrm>
          <a:prstGeom prst="rect">
            <a:avLst/>
          </a:prstGeom>
          <a:solidFill>
            <a:schemeClr val="accent6">
              <a:lumMod val="5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SISD</a:t>
            </a:r>
          </a:p>
        </p:txBody>
      </p:sp>
      <p:sp>
        <p:nvSpPr>
          <p:cNvPr id="7" name="Rectangle 6">
            <a:extLst>
              <a:ext uri="{FF2B5EF4-FFF2-40B4-BE49-F238E27FC236}">
                <a16:creationId xmlns:a16="http://schemas.microsoft.com/office/drawing/2014/main" id="{CC653098-709B-E9CF-9843-885E24E944C9}"/>
              </a:ext>
            </a:extLst>
          </p:cNvPr>
          <p:cNvSpPr/>
          <p:nvPr/>
        </p:nvSpPr>
        <p:spPr>
          <a:xfrm>
            <a:off x="527116" y="3079619"/>
            <a:ext cx="5257800" cy="1177531"/>
          </a:xfrm>
          <a:prstGeom prst="rect">
            <a:avLst/>
          </a:prstGeom>
          <a:solidFill>
            <a:schemeClr val="accent6">
              <a:lumMod val="20000"/>
              <a:lumOff val="8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 single processor that executes a single instruction stream and operates on a single data stream.</a:t>
            </a:r>
            <a:endParaRPr lang="en-IN" sz="1600" dirty="0">
              <a:solidFill>
                <a:schemeClr val="tx1"/>
              </a:solidFill>
            </a:endParaRPr>
          </a:p>
        </p:txBody>
      </p:sp>
      <p:sp>
        <p:nvSpPr>
          <p:cNvPr id="8" name="Rectangle 7">
            <a:extLst>
              <a:ext uri="{FF2B5EF4-FFF2-40B4-BE49-F238E27FC236}">
                <a16:creationId xmlns:a16="http://schemas.microsoft.com/office/drawing/2014/main" id="{A5A99B30-207E-929F-17DE-8D86945F078F}"/>
              </a:ext>
            </a:extLst>
          </p:cNvPr>
          <p:cNvSpPr/>
          <p:nvPr/>
        </p:nvSpPr>
        <p:spPr>
          <a:xfrm>
            <a:off x="8181288" y="2614531"/>
            <a:ext cx="1640264" cy="465088"/>
          </a:xfrm>
          <a:prstGeom prst="rect">
            <a:avLst/>
          </a:prstGeom>
          <a:solidFill>
            <a:schemeClr val="accent5">
              <a:lumMod val="5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SIMD</a:t>
            </a:r>
          </a:p>
        </p:txBody>
      </p:sp>
      <p:sp>
        <p:nvSpPr>
          <p:cNvPr id="9" name="Rectangle 8">
            <a:extLst>
              <a:ext uri="{FF2B5EF4-FFF2-40B4-BE49-F238E27FC236}">
                <a16:creationId xmlns:a16="http://schemas.microsoft.com/office/drawing/2014/main" id="{9200E48B-DCDF-5DA1-3DE5-4F9A307DB129}"/>
              </a:ext>
            </a:extLst>
          </p:cNvPr>
          <p:cNvSpPr/>
          <p:nvPr/>
        </p:nvSpPr>
        <p:spPr>
          <a:xfrm>
            <a:off x="6372520" y="3079619"/>
            <a:ext cx="5257800" cy="1177531"/>
          </a:xfrm>
          <a:prstGeom prst="rect">
            <a:avLst/>
          </a:prstGeom>
          <a:solidFill>
            <a:schemeClr val="accent5">
              <a:lumMod val="20000"/>
              <a:lumOff val="8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273239"/>
                </a:solidFill>
                <a:effectLst/>
                <a:latin typeface="Nunito" pitchFamily="2" charset="0"/>
              </a:rPr>
              <a:t>a single processor that executes the same instruction on multiple data streams in parallel. </a:t>
            </a:r>
            <a:endParaRPr lang="en-IN" sz="1400" dirty="0">
              <a:solidFill>
                <a:schemeClr val="tx1"/>
              </a:solidFill>
            </a:endParaRPr>
          </a:p>
        </p:txBody>
      </p:sp>
      <p:sp>
        <p:nvSpPr>
          <p:cNvPr id="10" name="Rectangle 9">
            <a:extLst>
              <a:ext uri="{FF2B5EF4-FFF2-40B4-BE49-F238E27FC236}">
                <a16:creationId xmlns:a16="http://schemas.microsoft.com/office/drawing/2014/main" id="{7CCE798C-B114-62BC-6CD3-240A9D81DCFD}"/>
              </a:ext>
            </a:extLst>
          </p:cNvPr>
          <p:cNvSpPr/>
          <p:nvPr/>
        </p:nvSpPr>
        <p:spPr>
          <a:xfrm>
            <a:off x="2317227" y="4463756"/>
            <a:ext cx="1640264" cy="465088"/>
          </a:xfrm>
          <a:prstGeom prst="rect">
            <a:avLst/>
          </a:prstGeom>
          <a:solidFill>
            <a:schemeClr val="accent4">
              <a:lumMod val="5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MISD</a:t>
            </a:r>
          </a:p>
        </p:txBody>
      </p:sp>
      <p:sp>
        <p:nvSpPr>
          <p:cNvPr id="11" name="Rectangle 10">
            <a:extLst>
              <a:ext uri="{FF2B5EF4-FFF2-40B4-BE49-F238E27FC236}">
                <a16:creationId xmlns:a16="http://schemas.microsoft.com/office/drawing/2014/main" id="{72150467-01C9-2B89-1E8A-54325830BCBC}"/>
              </a:ext>
            </a:extLst>
          </p:cNvPr>
          <p:cNvSpPr/>
          <p:nvPr/>
        </p:nvSpPr>
        <p:spPr>
          <a:xfrm>
            <a:off x="489802" y="4928844"/>
            <a:ext cx="5295114" cy="1177531"/>
          </a:xfrm>
          <a:prstGeom prst="rect">
            <a:avLst/>
          </a:prstGeom>
          <a:solidFill>
            <a:schemeClr val="accent4">
              <a:lumMod val="20000"/>
              <a:lumOff val="8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273239"/>
                </a:solidFill>
                <a:effectLst/>
                <a:latin typeface="Nunito" pitchFamily="2" charset="0"/>
              </a:rPr>
              <a:t>multiple processors execute different instructions on the same data stream. This type of architecture is not commonly used in practice, as it is difficult to find applications that can be decomposed into independent instruction streams.</a:t>
            </a:r>
            <a:endParaRPr lang="en-IN" sz="1400" dirty="0">
              <a:solidFill>
                <a:schemeClr val="tx1"/>
              </a:solidFill>
            </a:endParaRPr>
          </a:p>
        </p:txBody>
      </p:sp>
      <p:sp>
        <p:nvSpPr>
          <p:cNvPr id="12" name="Rectangle 11">
            <a:extLst>
              <a:ext uri="{FF2B5EF4-FFF2-40B4-BE49-F238E27FC236}">
                <a16:creationId xmlns:a16="http://schemas.microsoft.com/office/drawing/2014/main" id="{63EC0AD9-9629-B527-F7A6-13B7A5C580DA}"/>
              </a:ext>
            </a:extLst>
          </p:cNvPr>
          <p:cNvSpPr/>
          <p:nvPr/>
        </p:nvSpPr>
        <p:spPr>
          <a:xfrm>
            <a:off x="8176772" y="4422283"/>
            <a:ext cx="1640264" cy="465088"/>
          </a:xfrm>
          <a:prstGeom prst="rect">
            <a:avLst/>
          </a:prstGeom>
          <a:solidFill>
            <a:schemeClr val="accent3">
              <a:lumMod val="5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MIMD</a:t>
            </a:r>
          </a:p>
        </p:txBody>
      </p:sp>
      <p:sp>
        <p:nvSpPr>
          <p:cNvPr id="13" name="Rectangle 12">
            <a:extLst>
              <a:ext uri="{FF2B5EF4-FFF2-40B4-BE49-F238E27FC236}">
                <a16:creationId xmlns:a16="http://schemas.microsoft.com/office/drawing/2014/main" id="{CAB530C6-1564-0CA9-1A23-4075E61D136A}"/>
              </a:ext>
            </a:extLst>
          </p:cNvPr>
          <p:cNvSpPr/>
          <p:nvPr/>
        </p:nvSpPr>
        <p:spPr>
          <a:xfrm>
            <a:off x="6368004" y="4887371"/>
            <a:ext cx="5257800" cy="1177531"/>
          </a:xfrm>
          <a:prstGeom prst="rect">
            <a:avLst/>
          </a:prstGeom>
          <a:solidFill>
            <a:schemeClr val="accent3">
              <a:lumMod val="20000"/>
              <a:lumOff val="8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273239"/>
                </a:solidFill>
                <a:effectLst/>
                <a:latin typeface="Nunito" pitchFamily="2" charset="0"/>
              </a:rPr>
              <a:t>Multiple processors execute different instructions on different data streams. This type of architecture is used in distributed computing, parallel processing</a:t>
            </a:r>
            <a:endParaRPr lang="en-IN" sz="1400" dirty="0">
              <a:solidFill>
                <a:schemeClr val="tx1"/>
              </a:solidFill>
            </a:endParaRPr>
          </a:p>
        </p:txBody>
      </p:sp>
    </p:spTree>
    <p:extLst>
      <p:ext uri="{BB962C8B-B14F-4D97-AF65-F5344CB8AC3E}">
        <p14:creationId xmlns:p14="http://schemas.microsoft.com/office/powerpoint/2010/main" val="64650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5D6955-C985-1C55-F8E4-82582484DAF1}"/>
              </a:ext>
            </a:extLst>
          </p:cNvPr>
          <p:cNvSpPr>
            <a:spLocks noGrp="1"/>
          </p:cNvSpPr>
          <p:nvPr>
            <p:ph type="ftr" sz="quarter" idx="11"/>
          </p:nvPr>
        </p:nvSpPr>
        <p:spPr/>
        <p:txBody>
          <a:bodyPr/>
          <a:lstStyle/>
          <a:p>
            <a:r>
              <a:rPr lang="en-US"/>
              <a:t>Introduction to Parallel Computing by Dr. Nileshchandra</a:t>
            </a:r>
            <a:endParaRPr lang="en-IN"/>
          </a:p>
        </p:txBody>
      </p:sp>
      <p:sp>
        <p:nvSpPr>
          <p:cNvPr id="5" name="Slide Number Placeholder 4">
            <a:extLst>
              <a:ext uri="{FF2B5EF4-FFF2-40B4-BE49-F238E27FC236}">
                <a16:creationId xmlns:a16="http://schemas.microsoft.com/office/drawing/2014/main" id="{625AB45E-1030-8E47-EF8D-AD929DA8AE23}"/>
              </a:ext>
            </a:extLst>
          </p:cNvPr>
          <p:cNvSpPr>
            <a:spLocks noGrp="1"/>
          </p:cNvSpPr>
          <p:nvPr>
            <p:ph type="sldNum" sz="quarter" idx="12"/>
          </p:nvPr>
        </p:nvSpPr>
        <p:spPr/>
        <p:txBody>
          <a:bodyPr/>
          <a:lstStyle/>
          <a:p>
            <a:fld id="{E159A7BC-B1E6-4B39-A429-C5AC682C4931}" type="slidenum">
              <a:rPr lang="en-IN" smtClean="0"/>
              <a:t>28</a:t>
            </a:fld>
            <a:endParaRPr lang="en-IN"/>
          </a:p>
        </p:txBody>
      </p:sp>
      <p:sp>
        <p:nvSpPr>
          <p:cNvPr id="6" name="TextBox 5">
            <a:extLst>
              <a:ext uri="{FF2B5EF4-FFF2-40B4-BE49-F238E27FC236}">
                <a16:creationId xmlns:a16="http://schemas.microsoft.com/office/drawing/2014/main" id="{AC5A664E-433C-9779-AAF2-C650DBC1518F}"/>
              </a:ext>
            </a:extLst>
          </p:cNvPr>
          <p:cNvSpPr txBox="1"/>
          <p:nvPr/>
        </p:nvSpPr>
        <p:spPr>
          <a:xfrm>
            <a:off x="4395247" y="3105834"/>
            <a:ext cx="3401505" cy="830997"/>
          </a:xfrm>
          <a:prstGeom prst="rect">
            <a:avLst/>
          </a:prstGeom>
          <a:noFill/>
        </p:spPr>
        <p:txBody>
          <a:bodyPr wrap="square" rtlCol="0">
            <a:spAutoFit/>
          </a:bodyPr>
          <a:lstStyle/>
          <a:p>
            <a:pPr algn="ctr"/>
            <a:r>
              <a:rPr lang="en-IN" sz="48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4173267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Moore’s Law</a:t>
            </a:r>
          </a:p>
        </p:txBody>
      </p:sp>
      <p:sp>
        <p:nvSpPr>
          <p:cNvPr id="3" name="Content Placeholder 2">
            <a:extLst>
              <a:ext uri="{FF2B5EF4-FFF2-40B4-BE49-F238E27FC236}">
                <a16:creationId xmlns:a16="http://schemas.microsoft.com/office/drawing/2014/main" id="{ACF17E74-888A-1F07-924E-92C7E7EEE55C}"/>
              </a:ext>
            </a:extLst>
          </p:cNvPr>
          <p:cNvSpPr>
            <a:spLocks noGrp="1"/>
          </p:cNvSpPr>
          <p:nvPr>
            <p:ph idx="1"/>
          </p:nvPr>
        </p:nvSpPr>
        <p:spPr>
          <a:xfrm>
            <a:off x="6316494" y="1948072"/>
            <a:ext cx="5560978" cy="2647842"/>
          </a:xfrm>
        </p:spPr>
        <p:txBody>
          <a:bodyPr>
            <a:normAutofit/>
          </a:bodyPr>
          <a:lstStyle/>
          <a:p>
            <a:r>
              <a:rPr lang="en-US" sz="2000" b="1" dirty="0">
                <a:solidFill>
                  <a:schemeClr val="accent1"/>
                </a:solidFill>
              </a:rPr>
              <a:t>Moore's law </a:t>
            </a:r>
            <a:r>
              <a:rPr lang="en-US" sz="2000" dirty="0"/>
              <a:t>is the observation that the number of transistors in an integrated circuit (IC) doubles about </a:t>
            </a:r>
            <a:r>
              <a:rPr lang="en-US" sz="2000" b="1" dirty="0"/>
              <a:t>every year</a:t>
            </a:r>
            <a:r>
              <a:rPr lang="en-US" sz="2000" dirty="0"/>
              <a:t>. </a:t>
            </a:r>
            <a:r>
              <a:rPr lang="en-US" sz="2000" b="1" dirty="0">
                <a:solidFill>
                  <a:schemeClr val="accent1"/>
                </a:solidFill>
              </a:rPr>
              <a:t>- 1965 </a:t>
            </a:r>
          </a:p>
          <a:p>
            <a:r>
              <a:rPr lang="en-US" sz="2000" dirty="0"/>
              <a:t>In</a:t>
            </a:r>
            <a:r>
              <a:rPr lang="en-US" sz="2000" dirty="0">
                <a:solidFill>
                  <a:schemeClr val="accent1"/>
                </a:solidFill>
              </a:rPr>
              <a:t> </a:t>
            </a:r>
            <a:r>
              <a:rPr lang="en-US" sz="2000" b="1" dirty="0">
                <a:solidFill>
                  <a:schemeClr val="accent1"/>
                </a:solidFill>
              </a:rPr>
              <a:t>1975</a:t>
            </a:r>
            <a:r>
              <a:rPr lang="en-US" sz="2000" dirty="0"/>
              <a:t>, looking forward to the next decade, he revised the forecast to doubling </a:t>
            </a:r>
            <a:r>
              <a:rPr lang="en-US" sz="2000" b="1" dirty="0"/>
              <a:t>every two years.</a:t>
            </a:r>
          </a:p>
          <a:p>
            <a:r>
              <a:rPr lang="en-US" sz="2000" b="1" dirty="0">
                <a:solidFill>
                  <a:schemeClr val="accent1"/>
                </a:solidFill>
              </a:rPr>
              <a:t>Moore's second law</a:t>
            </a:r>
            <a:r>
              <a:rPr lang="en-US" sz="2000" dirty="0"/>
              <a:t>, says that the cost of a semiconductor chip fabrication plant doubles every four years</a:t>
            </a:r>
            <a:endParaRPr lang="en-IN" sz="2000" dirty="0"/>
          </a:p>
        </p:txBody>
      </p:sp>
      <p:pic>
        <p:nvPicPr>
          <p:cNvPr id="5" name="Picture 4">
            <a:extLst>
              <a:ext uri="{FF2B5EF4-FFF2-40B4-BE49-F238E27FC236}">
                <a16:creationId xmlns:a16="http://schemas.microsoft.com/office/drawing/2014/main" id="{555C83F9-77B3-8DA2-459A-7B8CDD611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48072"/>
            <a:ext cx="5478294" cy="2647842"/>
          </a:xfrm>
          <a:prstGeom prst="rect">
            <a:avLst/>
          </a:prstGeom>
        </p:spPr>
      </p:pic>
      <p:sp>
        <p:nvSpPr>
          <p:cNvPr id="7" name="TextBox 6">
            <a:extLst>
              <a:ext uri="{FF2B5EF4-FFF2-40B4-BE49-F238E27FC236}">
                <a16:creationId xmlns:a16="http://schemas.microsoft.com/office/drawing/2014/main" id="{7350EE38-DC08-5A85-9D48-79BFD1E44DAB}"/>
              </a:ext>
            </a:extLst>
          </p:cNvPr>
          <p:cNvSpPr txBox="1"/>
          <p:nvPr/>
        </p:nvSpPr>
        <p:spPr>
          <a:xfrm>
            <a:off x="838200" y="4866541"/>
            <a:ext cx="609437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In July 1968, </a:t>
            </a:r>
            <a:r>
              <a:rPr lang="en-US" b="0" i="0" u="none" strike="noStrike" dirty="0">
                <a:solidFill>
                  <a:srgbClr val="3366CC"/>
                </a:solidFill>
                <a:effectLst/>
                <a:latin typeface="Arial" panose="020B0604020202020204" pitchFamily="34" charset="0"/>
                <a:hlinkClick r:id="rId3" tooltip="Robert Noyce"/>
              </a:rPr>
              <a:t>Robert Noyce</a:t>
            </a:r>
            <a:r>
              <a:rPr lang="en-US" b="0" i="0" dirty="0">
                <a:solidFill>
                  <a:srgbClr val="202122"/>
                </a:solidFill>
                <a:effectLst/>
                <a:latin typeface="Arial" panose="020B0604020202020204" pitchFamily="34" charset="0"/>
              </a:rPr>
              <a:t> and Moore founded NM Electronics, which later became </a:t>
            </a:r>
            <a:r>
              <a:rPr lang="en-US" b="0" i="0" u="none" strike="noStrike" dirty="0">
                <a:solidFill>
                  <a:srgbClr val="3366CC"/>
                </a:solidFill>
                <a:effectLst/>
                <a:latin typeface="Arial" panose="020B0604020202020204" pitchFamily="34" charset="0"/>
                <a:hlinkClick r:id="rId4" tooltip="Intel Corporation"/>
              </a:rPr>
              <a:t>Intel Corporation</a:t>
            </a:r>
            <a:r>
              <a:rPr lang="en-US" b="0" i="0" dirty="0">
                <a:solidFill>
                  <a:srgbClr val="202122"/>
                </a:solidFill>
                <a:effectLst/>
                <a:latin typeface="Arial" panose="020B0604020202020204" pitchFamily="34" charset="0"/>
              </a:rPr>
              <a:t>.</a:t>
            </a:r>
            <a:endParaRPr lang="en-IN" dirty="0"/>
          </a:p>
        </p:txBody>
      </p:sp>
      <p:sp>
        <p:nvSpPr>
          <p:cNvPr id="8" name="Footer Placeholder 7">
            <a:extLst>
              <a:ext uri="{FF2B5EF4-FFF2-40B4-BE49-F238E27FC236}">
                <a16:creationId xmlns:a16="http://schemas.microsoft.com/office/drawing/2014/main" id="{3FFBEA63-CFC7-0B86-42CD-FAE4EF7F9F07}"/>
              </a:ext>
            </a:extLst>
          </p:cNvPr>
          <p:cNvSpPr>
            <a:spLocks noGrp="1"/>
          </p:cNvSpPr>
          <p:nvPr>
            <p:ph type="ftr" sz="quarter" idx="11"/>
          </p:nvPr>
        </p:nvSpPr>
        <p:spPr/>
        <p:txBody>
          <a:bodyPr/>
          <a:lstStyle/>
          <a:p>
            <a:r>
              <a:rPr lang="en-US"/>
              <a:t>Introduction to Parallel Computing by Dr. Nileshchandra</a:t>
            </a:r>
            <a:endParaRPr lang="en-IN"/>
          </a:p>
        </p:txBody>
      </p:sp>
      <p:sp>
        <p:nvSpPr>
          <p:cNvPr id="9" name="Slide Number Placeholder 8">
            <a:extLst>
              <a:ext uri="{FF2B5EF4-FFF2-40B4-BE49-F238E27FC236}">
                <a16:creationId xmlns:a16="http://schemas.microsoft.com/office/drawing/2014/main" id="{DBA8C3AA-FECE-9923-1014-A056C0C2C430}"/>
              </a:ext>
            </a:extLst>
          </p:cNvPr>
          <p:cNvSpPr>
            <a:spLocks noGrp="1"/>
          </p:cNvSpPr>
          <p:nvPr>
            <p:ph type="sldNum" sz="quarter" idx="12"/>
          </p:nvPr>
        </p:nvSpPr>
        <p:spPr/>
        <p:txBody>
          <a:bodyPr/>
          <a:lstStyle/>
          <a:p>
            <a:fld id="{E159A7BC-B1E6-4B39-A429-C5AC682C4931}" type="slidenum">
              <a:rPr lang="en-IN" smtClean="0"/>
              <a:t>3</a:t>
            </a:fld>
            <a:endParaRPr lang="en-IN"/>
          </a:p>
        </p:txBody>
      </p:sp>
    </p:spTree>
    <p:extLst>
      <p:ext uri="{BB962C8B-B14F-4D97-AF65-F5344CB8AC3E}">
        <p14:creationId xmlns:p14="http://schemas.microsoft.com/office/powerpoint/2010/main" val="157079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Why Parallel?</a:t>
            </a:r>
          </a:p>
        </p:txBody>
      </p:sp>
      <p:sp>
        <p:nvSpPr>
          <p:cNvPr id="6" name="Content Placeholder 5">
            <a:extLst>
              <a:ext uri="{FF2B5EF4-FFF2-40B4-BE49-F238E27FC236}">
                <a16:creationId xmlns:a16="http://schemas.microsoft.com/office/drawing/2014/main" id="{E1E8D95E-A234-7831-608F-60A37668C0A5}"/>
              </a:ext>
            </a:extLst>
          </p:cNvPr>
          <p:cNvSpPr>
            <a:spLocks noGrp="1"/>
          </p:cNvSpPr>
          <p:nvPr>
            <p:ph idx="1"/>
          </p:nvPr>
        </p:nvSpPr>
        <p:spPr>
          <a:xfrm>
            <a:off x="5546590" y="2394170"/>
            <a:ext cx="6645410" cy="2610861"/>
          </a:xfrm>
        </p:spPr>
        <p:txBody>
          <a:bodyPr>
            <a:normAutofit/>
          </a:bodyPr>
          <a:lstStyle/>
          <a:p>
            <a:r>
              <a:rPr lang="en-IN" sz="2000" b="1" dirty="0">
                <a:solidFill>
                  <a:schemeClr val="accent1"/>
                </a:solidFill>
              </a:rPr>
              <a:t>Can’t increase </a:t>
            </a:r>
            <a:r>
              <a:rPr lang="en-IN" sz="2000" dirty="0"/>
              <a:t>clock frequency rapidly</a:t>
            </a:r>
          </a:p>
          <a:p>
            <a:r>
              <a:rPr lang="en-IN" sz="2000" dirty="0"/>
              <a:t>Even though processors speed roughly getting doubled every two years but </a:t>
            </a:r>
            <a:r>
              <a:rPr lang="en-IN" sz="2000" b="1" dirty="0">
                <a:solidFill>
                  <a:schemeClr val="accent1"/>
                </a:solidFill>
              </a:rPr>
              <a:t>DRAM access time </a:t>
            </a:r>
            <a:r>
              <a:rPr lang="en-IN" sz="2000" dirty="0"/>
              <a:t>remains </a:t>
            </a:r>
            <a:r>
              <a:rPr lang="en-IN" sz="2000" b="1" dirty="0">
                <a:solidFill>
                  <a:schemeClr val="accent1"/>
                </a:solidFill>
              </a:rPr>
              <a:t>bottleneck</a:t>
            </a:r>
            <a:r>
              <a:rPr lang="en-IN" sz="2000" dirty="0"/>
              <a:t> (~+10% per year)</a:t>
            </a:r>
          </a:p>
          <a:p>
            <a:r>
              <a:rPr lang="en-IN" sz="2000" dirty="0"/>
              <a:t>Multiple processors can access </a:t>
            </a:r>
            <a:r>
              <a:rPr lang="en-IN" sz="2000" b="1" dirty="0">
                <a:solidFill>
                  <a:schemeClr val="accent1"/>
                </a:solidFill>
              </a:rPr>
              <a:t>memory in parallel</a:t>
            </a:r>
          </a:p>
          <a:p>
            <a:r>
              <a:rPr lang="en-IN" sz="2000" dirty="0"/>
              <a:t>Benefits of different </a:t>
            </a:r>
            <a:r>
              <a:rPr lang="en-IN" sz="2000" b="1" dirty="0">
                <a:solidFill>
                  <a:schemeClr val="accent1"/>
                </a:solidFill>
              </a:rPr>
              <a:t>levels of cache </a:t>
            </a:r>
            <a:r>
              <a:rPr lang="en-IN" sz="2000" dirty="0"/>
              <a:t>memories – L1 , L2, L3</a:t>
            </a:r>
          </a:p>
        </p:txBody>
      </p:sp>
      <p:pic>
        <p:nvPicPr>
          <p:cNvPr id="9" name="Picture 8">
            <a:extLst>
              <a:ext uri="{FF2B5EF4-FFF2-40B4-BE49-F238E27FC236}">
                <a16:creationId xmlns:a16="http://schemas.microsoft.com/office/drawing/2014/main" id="{084EB7FF-FB50-1587-8EB7-427275CC2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6" y="1995625"/>
            <a:ext cx="5283944" cy="3407949"/>
          </a:xfrm>
          <a:prstGeom prst="rect">
            <a:avLst/>
          </a:prstGeom>
        </p:spPr>
      </p:pic>
      <p:sp>
        <p:nvSpPr>
          <p:cNvPr id="10" name="Footer Placeholder 9">
            <a:extLst>
              <a:ext uri="{FF2B5EF4-FFF2-40B4-BE49-F238E27FC236}">
                <a16:creationId xmlns:a16="http://schemas.microsoft.com/office/drawing/2014/main" id="{D6F5B46F-77D9-EE29-ADB5-C177A6803B94}"/>
              </a:ext>
            </a:extLst>
          </p:cNvPr>
          <p:cNvSpPr>
            <a:spLocks noGrp="1"/>
          </p:cNvSpPr>
          <p:nvPr>
            <p:ph type="ftr" sz="quarter" idx="11"/>
          </p:nvPr>
        </p:nvSpPr>
        <p:spPr/>
        <p:txBody>
          <a:bodyPr/>
          <a:lstStyle/>
          <a:p>
            <a:r>
              <a:rPr lang="en-US"/>
              <a:t>Introduction to Parallel Computing by Dr. Nileshchandra</a:t>
            </a:r>
            <a:endParaRPr lang="en-IN"/>
          </a:p>
        </p:txBody>
      </p:sp>
      <p:sp>
        <p:nvSpPr>
          <p:cNvPr id="11" name="Slide Number Placeholder 10">
            <a:extLst>
              <a:ext uri="{FF2B5EF4-FFF2-40B4-BE49-F238E27FC236}">
                <a16:creationId xmlns:a16="http://schemas.microsoft.com/office/drawing/2014/main" id="{D53C8A3A-12A3-6CBA-5D55-74AE86F807E6}"/>
              </a:ext>
            </a:extLst>
          </p:cNvPr>
          <p:cNvSpPr>
            <a:spLocks noGrp="1"/>
          </p:cNvSpPr>
          <p:nvPr>
            <p:ph type="sldNum" sz="quarter" idx="12"/>
          </p:nvPr>
        </p:nvSpPr>
        <p:spPr/>
        <p:txBody>
          <a:bodyPr/>
          <a:lstStyle/>
          <a:p>
            <a:fld id="{E159A7BC-B1E6-4B39-A429-C5AC682C4931}" type="slidenum">
              <a:rPr lang="en-IN" smtClean="0"/>
              <a:t>4</a:t>
            </a:fld>
            <a:endParaRPr lang="en-IN"/>
          </a:p>
        </p:txBody>
      </p:sp>
    </p:spTree>
    <p:extLst>
      <p:ext uri="{BB962C8B-B14F-4D97-AF65-F5344CB8AC3E}">
        <p14:creationId xmlns:p14="http://schemas.microsoft.com/office/powerpoint/2010/main" val="243706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Why Parallel?</a:t>
            </a:r>
          </a:p>
        </p:txBody>
      </p:sp>
      <p:sp>
        <p:nvSpPr>
          <p:cNvPr id="6" name="Content Placeholder 5">
            <a:extLst>
              <a:ext uri="{FF2B5EF4-FFF2-40B4-BE49-F238E27FC236}">
                <a16:creationId xmlns:a16="http://schemas.microsoft.com/office/drawing/2014/main" id="{E1E8D95E-A234-7831-608F-60A37668C0A5}"/>
              </a:ext>
            </a:extLst>
          </p:cNvPr>
          <p:cNvSpPr>
            <a:spLocks noGrp="1"/>
          </p:cNvSpPr>
          <p:nvPr>
            <p:ph idx="1"/>
          </p:nvPr>
        </p:nvSpPr>
        <p:spPr>
          <a:xfrm>
            <a:off x="838200" y="1941683"/>
            <a:ext cx="11353801" cy="986343"/>
          </a:xfrm>
        </p:spPr>
        <p:txBody>
          <a:bodyPr>
            <a:normAutofit/>
          </a:bodyPr>
          <a:lstStyle/>
          <a:p>
            <a:pPr marL="0" indent="0">
              <a:buNone/>
            </a:pPr>
            <a:r>
              <a:rPr lang="en-IN" sz="2000" dirty="0"/>
              <a:t>Some complex problems demand computing power to provide output within desired timeline</a:t>
            </a:r>
          </a:p>
          <a:p>
            <a:pPr marL="457200" indent="-457200">
              <a:buFont typeface="+mj-lt"/>
              <a:buAutoNum type="arabicPeriod"/>
            </a:pPr>
            <a:r>
              <a:rPr lang="en-IN" sz="2000" b="1" dirty="0">
                <a:solidFill>
                  <a:schemeClr val="accent1"/>
                </a:solidFill>
              </a:rPr>
              <a:t>N – Body Simulation : </a:t>
            </a:r>
            <a:r>
              <a:rPr lang="en-IN" sz="2000" dirty="0"/>
              <a:t>for 1 million bodies simulation requires </a:t>
            </a:r>
            <a:r>
              <a:rPr lang="en-IN" sz="2000" b="1" dirty="0">
                <a:solidFill>
                  <a:schemeClr val="accent1"/>
                </a:solidFill>
              </a:rPr>
              <a:t>days per iteration</a:t>
            </a:r>
          </a:p>
        </p:txBody>
      </p:sp>
      <p:pic>
        <p:nvPicPr>
          <p:cNvPr id="4" name="Picture 3">
            <a:extLst>
              <a:ext uri="{FF2B5EF4-FFF2-40B4-BE49-F238E27FC236}">
                <a16:creationId xmlns:a16="http://schemas.microsoft.com/office/drawing/2014/main" id="{3566F9ED-19A6-A09C-F685-712C1877F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40" y="2928025"/>
            <a:ext cx="4813165" cy="3011874"/>
          </a:xfrm>
          <a:prstGeom prst="rect">
            <a:avLst/>
          </a:prstGeom>
        </p:spPr>
      </p:pic>
      <p:pic>
        <p:nvPicPr>
          <p:cNvPr id="7" name="Picture 6">
            <a:extLst>
              <a:ext uri="{FF2B5EF4-FFF2-40B4-BE49-F238E27FC236}">
                <a16:creationId xmlns:a16="http://schemas.microsoft.com/office/drawing/2014/main" id="{A7D7679C-121F-BFA3-0DB4-B0A44A25B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28026"/>
            <a:ext cx="5354441" cy="3011873"/>
          </a:xfrm>
          <a:prstGeom prst="rect">
            <a:avLst/>
          </a:prstGeom>
        </p:spPr>
      </p:pic>
      <p:sp>
        <p:nvSpPr>
          <p:cNvPr id="8" name="Footer Placeholder 7">
            <a:extLst>
              <a:ext uri="{FF2B5EF4-FFF2-40B4-BE49-F238E27FC236}">
                <a16:creationId xmlns:a16="http://schemas.microsoft.com/office/drawing/2014/main" id="{FA6EB5AC-D086-3328-C41F-75C85D6C5A96}"/>
              </a:ext>
            </a:extLst>
          </p:cNvPr>
          <p:cNvSpPr>
            <a:spLocks noGrp="1"/>
          </p:cNvSpPr>
          <p:nvPr>
            <p:ph type="ftr" sz="quarter" idx="11"/>
          </p:nvPr>
        </p:nvSpPr>
        <p:spPr/>
        <p:txBody>
          <a:bodyPr/>
          <a:lstStyle/>
          <a:p>
            <a:r>
              <a:rPr lang="en-US"/>
              <a:t>Introduction to Parallel Computing by Dr. Nileshchandra</a:t>
            </a:r>
            <a:endParaRPr lang="en-IN"/>
          </a:p>
        </p:txBody>
      </p:sp>
      <p:sp>
        <p:nvSpPr>
          <p:cNvPr id="10" name="Slide Number Placeholder 9">
            <a:extLst>
              <a:ext uri="{FF2B5EF4-FFF2-40B4-BE49-F238E27FC236}">
                <a16:creationId xmlns:a16="http://schemas.microsoft.com/office/drawing/2014/main" id="{11885C8B-A389-429E-55FA-5543498A7D1A}"/>
              </a:ext>
            </a:extLst>
          </p:cNvPr>
          <p:cNvSpPr>
            <a:spLocks noGrp="1"/>
          </p:cNvSpPr>
          <p:nvPr>
            <p:ph type="sldNum" sz="quarter" idx="12"/>
          </p:nvPr>
        </p:nvSpPr>
        <p:spPr/>
        <p:txBody>
          <a:bodyPr/>
          <a:lstStyle/>
          <a:p>
            <a:fld id="{E159A7BC-B1E6-4B39-A429-C5AC682C4931}" type="slidenum">
              <a:rPr lang="en-IN" smtClean="0"/>
              <a:t>5</a:t>
            </a:fld>
            <a:endParaRPr lang="en-IN"/>
          </a:p>
        </p:txBody>
      </p:sp>
    </p:spTree>
    <p:extLst>
      <p:ext uri="{BB962C8B-B14F-4D97-AF65-F5344CB8AC3E}">
        <p14:creationId xmlns:p14="http://schemas.microsoft.com/office/powerpoint/2010/main" val="69532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Why Parallel?</a:t>
            </a:r>
          </a:p>
        </p:txBody>
      </p:sp>
      <p:sp>
        <p:nvSpPr>
          <p:cNvPr id="6" name="Content Placeholder 5">
            <a:extLst>
              <a:ext uri="{FF2B5EF4-FFF2-40B4-BE49-F238E27FC236}">
                <a16:creationId xmlns:a16="http://schemas.microsoft.com/office/drawing/2014/main" id="{E1E8D95E-A234-7831-608F-60A37668C0A5}"/>
              </a:ext>
            </a:extLst>
          </p:cNvPr>
          <p:cNvSpPr>
            <a:spLocks noGrp="1"/>
          </p:cNvSpPr>
          <p:nvPr>
            <p:ph idx="1"/>
          </p:nvPr>
        </p:nvSpPr>
        <p:spPr>
          <a:xfrm>
            <a:off x="838200" y="1941683"/>
            <a:ext cx="11353801" cy="986343"/>
          </a:xfrm>
        </p:spPr>
        <p:txBody>
          <a:bodyPr>
            <a:normAutofit/>
          </a:bodyPr>
          <a:lstStyle/>
          <a:p>
            <a:pPr marL="0" indent="0">
              <a:buNone/>
            </a:pPr>
            <a:r>
              <a:rPr lang="en-IN" sz="2000" dirty="0"/>
              <a:t>Some complex problems demand computing power to provide output within desired timeline</a:t>
            </a:r>
          </a:p>
          <a:p>
            <a:pPr marL="0" indent="0">
              <a:buNone/>
            </a:pPr>
            <a:r>
              <a:rPr lang="en-IN" sz="2000" b="1" dirty="0">
                <a:solidFill>
                  <a:schemeClr val="accent1"/>
                </a:solidFill>
              </a:rPr>
              <a:t>2.   Movie Making: </a:t>
            </a:r>
            <a:r>
              <a:rPr lang="en-IN" sz="2000" dirty="0"/>
              <a:t>A few minutes of video takes weeks of rendering time </a:t>
            </a:r>
            <a:endParaRPr lang="en-IN" sz="2000" b="1" dirty="0">
              <a:solidFill>
                <a:schemeClr val="accent1"/>
              </a:solidFill>
            </a:endParaRPr>
          </a:p>
        </p:txBody>
      </p:sp>
      <p:pic>
        <p:nvPicPr>
          <p:cNvPr id="5" name="Picture 4">
            <a:extLst>
              <a:ext uri="{FF2B5EF4-FFF2-40B4-BE49-F238E27FC236}">
                <a16:creationId xmlns:a16="http://schemas.microsoft.com/office/drawing/2014/main" id="{463E21D9-65E6-5329-D6E6-889B1357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675" y="2987297"/>
            <a:ext cx="2749685" cy="2749685"/>
          </a:xfrm>
          <a:prstGeom prst="rect">
            <a:avLst/>
          </a:prstGeom>
        </p:spPr>
      </p:pic>
      <p:pic>
        <p:nvPicPr>
          <p:cNvPr id="9" name="Picture 8">
            <a:extLst>
              <a:ext uri="{FF2B5EF4-FFF2-40B4-BE49-F238E27FC236}">
                <a16:creationId xmlns:a16="http://schemas.microsoft.com/office/drawing/2014/main" id="{A485C49A-D8E5-8E08-F6BE-5EDEAAE6D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77" y="2597815"/>
            <a:ext cx="3978613" cy="3528651"/>
          </a:xfrm>
          <a:prstGeom prst="rect">
            <a:avLst/>
          </a:prstGeom>
        </p:spPr>
      </p:pic>
      <p:pic>
        <p:nvPicPr>
          <p:cNvPr id="11" name="Picture 10">
            <a:extLst>
              <a:ext uri="{FF2B5EF4-FFF2-40B4-BE49-F238E27FC236}">
                <a16:creationId xmlns:a16="http://schemas.microsoft.com/office/drawing/2014/main" id="{7DBC0005-A767-FF31-5E65-CAFDF801D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858" y="3479496"/>
            <a:ext cx="3733800" cy="2095500"/>
          </a:xfrm>
          <a:prstGeom prst="rect">
            <a:avLst/>
          </a:prstGeom>
        </p:spPr>
      </p:pic>
      <p:sp>
        <p:nvSpPr>
          <p:cNvPr id="12" name="Footer Placeholder 11">
            <a:extLst>
              <a:ext uri="{FF2B5EF4-FFF2-40B4-BE49-F238E27FC236}">
                <a16:creationId xmlns:a16="http://schemas.microsoft.com/office/drawing/2014/main" id="{41DA39BA-DAFB-50E4-C3CA-CDF3B51BEFF8}"/>
              </a:ext>
            </a:extLst>
          </p:cNvPr>
          <p:cNvSpPr>
            <a:spLocks noGrp="1"/>
          </p:cNvSpPr>
          <p:nvPr>
            <p:ph type="ftr" sz="quarter" idx="11"/>
          </p:nvPr>
        </p:nvSpPr>
        <p:spPr/>
        <p:txBody>
          <a:bodyPr/>
          <a:lstStyle/>
          <a:p>
            <a:r>
              <a:rPr lang="en-US"/>
              <a:t>Introduction to Parallel Computing by Dr. Nileshchandra</a:t>
            </a:r>
            <a:endParaRPr lang="en-IN"/>
          </a:p>
        </p:txBody>
      </p:sp>
      <p:sp>
        <p:nvSpPr>
          <p:cNvPr id="13" name="Slide Number Placeholder 12">
            <a:extLst>
              <a:ext uri="{FF2B5EF4-FFF2-40B4-BE49-F238E27FC236}">
                <a16:creationId xmlns:a16="http://schemas.microsoft.com/office/drawing/2014/main" id="{822495D4-E0D5-F8F1-F1F2-63946C007C38}"/>
              </a:ext>
            </a:extLst>
          </p:cNvPr>
          <p:cNvSpPr>
            <a:spLocks noGrp="1"/>
          </p:cNvSpPr>
          <p:nvPr>
            <p:ph type="sldNum" sz="quarter" idx="12"/>
          </p:nvPr>
        </p:nvSpPr>
        <p:spPr/>
        <p:txBody>
          <a:bodyPr/>
          <a:lstStyle/>
          <a:p>
            <a:fld id="{E159A7BC-B1E6-4B39-A429-C5AC682C4931}" type="slidenum">
              <a:rPr lang="en-IN" smtClean="0"/>
              <a:t>6</a:t>
            </a:fld>
            <a:endParaRPr lang="en-IN"/>
          </a:p>
        </p:txBody>
      </p:sp>
    </p:spTree>
    <p:extLst>
      <p:ext uri="{BB962C8B-B14F-4D97-AF65-F5344CB8AC3E}">
        <p14:creationId xmlns:p14="http://schemas.microsoft.com/office/powerpoint/2010/main" val="1734068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Why Parallel?</a:t>
            </a:r>
          </a:p>
        </p:txBody>
      </p:sp>
      <p:sp>
        <p:nvSpPr>
          <p:cNvPr id="6" name="Content Placeholder 5">
            <a:extLst>
              <a:ext uri="{FF2B5EF4-FFF2-40B4-BE49-F238E27FC236}">
                <a16:creationId xmlns:a16="http://schemas.microsoft.com/office/drawing/2014/main" id="{E1E8D95E-A234-7831-608F-60A37668C0A5}"/>
              </a:ext>
            </a:extLst>
          </p:cNvPr>
          <p:cNvSpPr>
            <a:spLocks noGrp="1"/>
          </p:cNvSpPr>
          <p:nvPr>
            <p:ph idx="1"/>
          </p:nvPr>
        </p:nvSpPr>
        <p:spPr>
          <a:xfrm>
            <a:off x="838200" y="1941683"/>
            <a:ext cx="11353801" cy="986343"/>
          </a:xfrm>
        </p:spPr>
        <p:txBody>
          <a:bodyPr>
            <a:normAutofit/>
          </a:bodyPr>
          <a:lstStyle/>
          <a:p>
            <a:pPr marL="0" indent="0">
              <a:buNone/>
            </a:pPr>
            <a:r>
              <a:rPr lang="en-IN" sz="2000" dirty="0"/>
              <a:t>Some complex problems demand computing power to provide output within desired timeline</a:t>
            </a:r>
          </a:p>
          <a:p>
            <a:pPr marL="0" indent="0">
              <a:buNone/>
            </a:pPr>
            <a:r>
              <a:rPr lang="en-IN" sz="2000" b="1" dirty="0">
                <a:solidFill>
                  <a:schemeClr val="accent1"/>
                </a:solidFill>
              </a:rPr>
              <a:t>3.   Financial Computations: </a:t>
            </a:r>
            <a:r>
              <a:rPr lang="en-IN" sz="2000" dirty="0"/>
              <a:t>Investing at right time, Market Prediction</a:t>
            </a:r>
            <a:endParaRPr lang="en-IN" sz="2000" b="1" dirty="0">
              <a:solidFill>
                <a:schemeClr val="accent1"/>
              </a:solidFill>
            </a:endParaRPr>
          </a:p>
        </p:txBody>
      </p:sp>
      <p:pic>
        <p:nvPicPr>
          <p:cNvPr id="4" name="Picture 3">
            <a:extLst>
              <a:ext uri="{FF2B5EF4-FFF2-40B4-BE49-F238E27FC236}">
                <a16:creationId xmlns:a16="http://schemas.microsoft.com/office/drawing/2014/main" id="{6F126058-B584-0329-F8B9-1A837F4CA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685" y="3255848"/>
            <a:ext cx="4406630" cy="2643978"/>
          </a:xfrm>
          <a:prstGeom prst="rect">
            <a:avLst/>
          </a:prstGeom>
        </p:spPr>
      </p:pic>
      <p:sp>
        <p:nvSpPr>
          <p:cNvPr id="7" name="Footer Placeholder 6">
            <a:extLst>
              <a:ext uri="{FF2B5EF4-FFF2-40B4-BE49-F238E27FC236}">
                <a16:creationId xmlns:a16="http://schemas.microsoft.com/office/drawing/2014/main" id="{26BA02E8-6BA2-A998-DDEA-10ED9ABFE129}"/>
              </a:ext>
            </a:extLst>
          </p:cNvPr>
          <p:cNvSpPr>
            <a:spLocks noGrp="1"/>
          </p:cNvSpPr>
          <p:nvPr>
            <p:ph type="ftr" sz="quarter" idx="11"/>
          </p:nvPr>
        </p:nvSpPr>
        <p:spPr/>
        <p:txBody>
          <a:bodyPr/>
          <a:lstStyle/>
          <a:p>
            <a:r>
              <a:rPr lang="en-US"/>
              <a:t>Introduction to Parallel Computing by Dr. Nileshchandra</a:t>
            </a:r>
            <a:endParaRPr lang="en-IN"/>
          </a:p>
        </p:txBody>
      </p:sp>
      <p:sp>
        <p:nvSpPr>
          <p:cNvPr id="8" name="Slide Number Placeholder 7">
            <a:extLst>
              <a:ext uri="{FF2B5EF4-FFF2-40B4-BE49-F238E27FC236}">
                <a16:creationId xmlns:a16="http://schemas.microsoft.com/office/drawing/2014/main" id="{04BC7063-9CAA-DA27-31B8-B41214450E55}"/>
              </a:ext>
            </a:extLst>
          </p:cNvPr>
          <p:cNvSpPr>
            <a:spLocks noGrp="1"/>
          </p:cNvSpPr>
          <p:nvPr>
            <p:ph type="sldNum" sz="quarter" idx="12"/>
          </p:nvPr>
        </p:nvSpPr>
        <p:spPr/>
        <p:txBody>
          <a:bodyPr/>
          <a:lstStyle/>
          <a:p>
            <a:fld id="{E159A7BC-B1E6-4B39-A429-C5AC682C4931}" type="slidenum">
              <a:rPr lang="en-IN" smtClean="0"/>
              <a:t>7</a:t>
            </a:fld>
            <a:endParaRPr lang="en-IN"/>
          </a:p>
        </p:txBody>
      </p:sp>
    </p:spTree>
    <p:extLst>
      <p:ext uri="{BB962C8B-B14F-4D97-AF65-F5344CB8AC3E}">
        <p14:creationId xmlns:p14="http://schemas.microsoft.com/office/powerpoint/2010/main" val="4180972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lstStyle/>
          <a:p>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8</a:t>
            </a:fld>
            <a:endParaRPr lang="en-IN"/>
          </a:p>
        </p:txBody>
      </p:sp>
      <p:sp>
        <p:nvSpPr>
          <p:cNvPr id="4" name="Content Placeholder 3">
            <a:extLst>
              <a:ext uri="{FF2B5EF4-FFF2-40B4-BE49-F238E27FC236}">
                <a16:creationId xmlns:a16="http://schemas.microsoft.com/office/drawing/2014/main" id="{88D6399B-EF4F-221E-8A40-DFBDD3531D6C}"/>
              </a:ext>
            </a:extLst>
          </p:cNvPr>
          <p:cNvSpPr>
            <a:spLocks noGrp="1"/>
          </p:cNvSpPr>
          <p:nvPr>
            <p:ph idx="1"/>
          </p:nvPr>
        </p:nvSpPr>
        <p:spPr/>
        <p:txBody>
          <a:bodyPr/>
          <a:lstStyle/>
          <a:p>
            <a:pPr marL="0" indent="0">
              <a:buNone/>
            </a:pPr>
            <a:endParaRPr lang="en-IN" dirty="0"/>
          </a:p>
          <a:p>
            <a:pPr marL="0" indent="0">
              <a:buNone/>
            </a:pPr>
            <a:endParaRPr lang="en-IN" dirty="0"/>
          </a:p>
          <a:p>
            <a:pPr marL="0" indent="0" algn="ctr">
              <a:buNone/>
            </a:pPr>
            <a:r>
              <a:rPr lang="en-IN" sz="4400" b="1" dirty="0">
                <a:effectLst>
                  <a:outerShdw blurRad="38100" dist="38100" dir="2700000" algn="tl">
                    <a:srgbClr val="000000">
                      <a:alpha val="43137"/>
                    </a:srgbClr>
                  </a:outerShdw>
                </a:effectLst>
              </a:rPr>
              <a:t>Parallel Architectures</a:t>
            </a:r>
          </a:p>
          <a:p>
            <a:pPr marL="0" indent="0" algn="ctr">
              <a:buNone/>
            </a:pPr>
            <a:r>
              <a:rPr lang="en-IN" sz="4400" b="1" dirty="0">
                <a:effectLst>
                  <a:outerShdw blurRad="38100" dist="38100" dir="2700000" algn="tl">
                    <a:srgbClr val="000000">
                      <a:alpha val="43137"/>
                    </a:srgbClr>
                  </a:outerShdw>
                </a:effectLst>
              </a:rPr>
              <a:t>&amp;</a:t>
            </a:r>
          </a:p>
          <a:p>
            <a:pPr marL="0" indent="0" algn="ctr">
              <a:buNone/>
            </a:pPr>
            <a:r>
              <a:rPr lang="en-IN" sz="4400" b="1" dirty="0">
                <a:effectLst>
                  <a:outerShdw blurRad="38100" dist="38100" dir="2700000" algn="tl">
                    <a:srgbClr val="000000">
                      <a:alpha val="43137"/>
                    </a:srgbClr>
                  </a:outerShdw>
                </a:effectLst>
              </a:rPr>
              <a:t>Programming Models</a:t>
            </a:r>
            <a:endParaRPr lang="en-IN" sz="4400" dirty="0"/>
          </a:p>
        </p:txBody>
      </p:sp>
    </p:spTree>
    <p:extLst>
      <p:ext uri="{BB962C8B-B14F-4D97-AF65-F5344CB8AC3E}">
        <p14:creationId xmlns:p14="http://schemas.microsoft.com/office/powerpoint/2010/main" val="211102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3DF-8869-2A4F-D780-F896764F7241}"/>
              </a:ext>
            </a:extLst>
          </p:cNvPr>
          <p:cNvSpPr>
            <a:spLocks noGrp="1"/>
          </p:cNvSpPr>
          <p:nvPr>
            <p:ph type="title"/>
          </p:nvPr>
        </p:nvSpPr>
        <p:spPr/>
        <p:txBody>
          <a:bodyPr>
            <a:normAutofit fontScale="90000"/>
          </a:bodyPr>
          <a:lstStyle/>
          <a:p>
            <a:pPr marL="0" indent="0"/>
            <a:br>
              <a:rPr lang="en-IN" dirty="0"/>
            </a:br>
            <a:br>
              <a:rPr lang="en-IN" dirty="0"/>
            </a:br>
            <a:r>
              <a:rPr lang="en-IN" sz="4400" b="1" dirty="0">
                <a:effectLst>
                  <a:outerShdw blurRad="38100" dist="38100" dir="2700000" algn="tl">
                    <a:srgbClr val="000000">
                      <a:alpha val="43137"/>
                    </a:srgbClr>
                  </a:outerShdw>
                </a:effectLst>
              </a:rPr>
              <a:t>Parallel Architectures &amp; Programming Models</a:t>
            </a:r>
            <a:br>
              <a:rPr lang="en-IN" sz="4400" dirty="0"/>
            </a:br>
            <a:endParaRPr lang="en-IN" b="1" dirty="0">
              <a:effectLst>
                <a:outerShdw blurRad="38100" dist="38100" dir="2700000" algn="tl">
                  <a:srgbClr val="000000">
                    <a:alpha val="43137"/>
                  </a:srgbClr>
                </a:outerShdw>
              </a:effectLst>
            </a:endParaRPr>
          </a:p>
        </p:txBody>
      </p:sp>
      <p:sp>
        <p:nvSpPr>
          <p:cNvPr id="11" name="Footer Placeholder 10">
            <a:extLst>
              <a:ext uri="{FF2B5EF4-FFF2-40B4-BE49-F238E27FC236}">
                <a16:creationId xmlns:a16="http://schemas.microsoft.com/office/drawing/2014/main" id="{020BA0F6-1D9C-76A4-5A2F-E2EFD25F84D0}"/>
              </a:ext>
            </a:extLst>
          </p:cNvPr>
          <p:cNvSpPr>
            <a:spLocks noGrp="1"/>
          </p:cNvSpPr>
          <p:nvPr>
            <p:ph type="ftr" sz="quarter" idx="11"/>
          </p:nvPr>
        </p:nvSpPr>
        <p:spPr/>
        <p:txBody>
          <a:bodyPr/>
          <a:lstStyle/>
          <a:p>
            <a:r>
              <a:rPr lang="en-US"/>
              <a:t>Introduction to Parallel Computing by Dr. Nileshchandra</a:t>
            </a:r>
            <a:endParaRPr lang="en-IN"/>
          </a:p>
        </p:txBody>
      </p:sp>
      <p:sp>
        <p:nvSpPr>
          <p:cNvPr id="12" name="Slide Number Placeholder 11">
            <a:extLst>
              <a:ext uri="{FF2B5EF4-FFF2-40B4-BE49-F238E27FC236}">
                <a16:creationId xmlns:a16="http://schemas.microsoft.com/office/drawing/2014/main" id="{693AC747-DC01-6A36-1353-22B3DA45DBA2}"/>
              </a:ext>
            </a:extLst>
          </p:cNvPr>
          <p:cNvSpPr>
            <a:spLocks noGrp="1"/>
          </p:cNvSpPr>
          <p:nvPr>
            <p:ph type="sldNum" sz="quarter" idx="12"/>
          </p:nvPr>
        </p:nvSpPr>
        <p:spPr/>
        <p:txBody>
          <a:bodyPr/>
          <a:lstStyle/>
          <a:p>
            <a:fld id="{E159A7BC-B1E6-4B39-A429-C5AC682C4931}" type="slidenum">
              <a:rPr lang="en-IN" smtClean="0"/>
              <a:t>9</a:t>
            </a:fld>
            <a:endParaRPr lang="en-IN"/>
          </a:p>
        </p:txBody>
      </p:sp>
      <p:sp>
        <p:nvSpPr>
          <p:cNvPr id="6" name="Rectangle: Rounded Corners 5">
            <a:extLst>
              <a:ext uri="{FF2B5EF4-FFF2-40B4-BE49-F238E27FC236}">
                <a16:creationId xmlns:a16="http://schemas.microsoft.com/office/drawing/2014/main" id="{B5CB2EE9-C585-8828-5FFD-5AFC4B8F8F66}"/>
              </a:ext>
            </a:extLst>
          </p:cNvPr>
          <p:cNvSpPr/>
          <p:nvPr/>
        </p:nvSpPr>
        <p:spPr>
          <a:xfrm>
            <a:off x="1941921" y="2863392"/>
            <a:ext cx="2875175" cy="669303"/>
          </a:xfrm>
          <a:prstGeom prst="roundRect">
            <a:avLst/>
          </a:prstGeom>
          <a:solidFill>
            <a:schemeClr val="accent1">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 Memory</a:t>
            </a:r>
          </a:p>
        </p:txBody>
      </p:sp>
      <p:sp>
        <p:nvSpPr>
          <p:cNvPr id="7" name="Rectangle: Rounded Corners 6">
            <a:extLst>
              <a:ext uri="{FF2B5EF4-FFF2-40B4-BE49-F238E27FC236}">
                <a16:creationId xmlns:a16="http://schemas.microsoft.com/office/drawing/2014/main" id="{A0BAEF8E-C903-4AC6-51BD-A53F078561FB}"/>
              </a:ext>
            </a:extLst>
          </p:cNvPr>
          <p:cNvSpPr/>
          <p:nvPr/>
        </p:nvSpPr>
        <p:spPr>
          <a:xfrm>
            <a:off x="1941921" y="4071594"/>
            <a:ext cx="2875175" cy="669303"/>
          </a:xfrm>
          <a:prstGeom prst="roundRect">
            <a:avLst/>
          </a:prstGeom>
          <a:solidFill>
            <a:schemeClr val="accent6">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Distributed Memory</a:t>
            </a:r>
          </a:p>
        </p:txBody>
      </p:sp>
      <p:sp>
        <p:nvSpPr>
          <p:cNvPr id="8" name="Rectangle: Rounded Corners 7">
            <a:extLst>
              <a:ext uri="{FF2B5EF4-FFF2-40B4-BE49-F238E27FC236}">
                <a16:creationId xmlns:a16="http://schemas.microsoft.com/office/drawing/2014/main" id="{7E17A0EC-85D9-AB90-D05C-285F6A0CCB5B}"/>
              </a:ext>
            </a:extLst>
          </p:cNvPr>
          <p:cNvSpPr/>
          <p:nvPr/>
        </p:nvSpPr>
        <p:spPr>
          <a:xfrm>
            <a:off x="1941921" y="5279796"/>
            <a:ext cx="2875175" cy="669303"/>
          </a:xfrm>
          <a:prstGeom prst="roundRect">
            <a:avLst/>
          </a:prstGeom>
          <a:solidFill>
            <a:schemeClr val="accent3">
              <a:lumMod val="40000"/>
              <a:lumOff val="60000"/>
            </a:schemeClr>
          </a:solidFill>
          <a:ln w="1905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Hybrid </a:t>
            </a:r>
          </a:p>
        </p:txBody>
      </p:sp>
      <p:sp>
        <p:nvSpPr>
          <p:cNvPr id="9" name="Rectangle: Rounded Corners 8">
            <a:extLst>
              <a:ext uri="{FF2B5EF4-FFF2-40B4-BE49-F238E27FC236}">
                <a16:creationId xmlns:a16="http://schemas.microsoft.com/office/drawing/2014/main" id="{8A2C2295-F5F9-D344-D07E-872AED5BB844}"/>
              </a:ext>
            </a:extLst>
          </p:cNvPr>
          <p:cNvSpPr/>
          <p:nvPr/>
        </p:nvSpPr>
        <p:spPr>
          <a:xfrm>
            <a:off x="6958552" y="2863392"/>
            <a:ext cx="2875175" cy="669303"/>
          </a:xfrm>
          <a:prstGeom prst="roundRect">
            <a:avLst/>
          </a:prstGeom>
          <a:solidFill>
            <a:schemeClr val="accent1">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 Memory</a:t>
            </a:r>
          </a:p>
        </p:txBody>
      </p:sp>
      <p:sp>
        <p:nvSpPr>
          <p:cNvPr id="10" name="Rectangle: Rounded Corners 9">
            <a:extLst>
              <a:ext uri="{FF2B5EF4-FFF2-40B4-BE49-F238E27FC236}">
                <a16:creationId xmlns:a16="http://schemas.microsoft.com/office/drawing/2014/main" id="{1BB42397-0534-9787-C34C-08F2321D1EAD}"/>
              </a:ext>
            </a:extLst>
          </p:cNvPr>
          <p:cNvSpPr/>
          <p:nvPr/>
        </p:nvSpPr>
        <p:spPr>
          <a:xfrm>
            <a:off x="6958552" y="4071594"/>
            <a:ext cx="2875175" cy="669303"/>
          </a:xfrm>
          <a:prstGeom prst="roundRect">
            <a:avLst/>
          </a:prstGeom>
          <a:solidFill>
            <a:schemeClr val="accent6">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Message Passing</a:t>
            </a:r>
          </a:p>
        </p:txBody>
      </p:sp>
      <p:sp>
        <p:nvSpPr>
          <p:cNvPr id="13" name="Rectangle: Rounded Corners 12">
            <a:extLst>
              <a:ext uri="{FF2B5EF4-FFF2-40B4-BE49-F238E27FC236}">
                <a16:creationId xmlns:a16="http://schemas.microsoft.com/office/drawing/2014/main" id="{C8BFD95A-FBFC-5909-042E-EDF75E093FB9}"/>
              </a:ext>
            </a:extLst>
          </p:cNvPr>
          <p:cNvSpPr/>
          <p:nvPr/>
        </p:nvSpPr>
        <p:spPr>
          <a:xfrm>
            <a:off x="6958552" y="5279796"/>
            <a:ext cx="2875175" cy="669303"/>
          </a:xfrm>
          <a:prstGeom prst="roundRect">
            <a:avLst/>
          </a:prstGeom>
          <a:solidFill>
            <a:schemeClr val="accent3">
              <a:lumMod val="40000"/>
              <a:lumOff val="6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Shared Memory + Message Passing </a:t>
            </a:r>
          </a:p>
        </p:txBody>
      </p:sp>
      <p:sp>
        <p:nvSpPr>
          <p:cNvPr id="14" name="Rectangle 13">
            <a:extLst>
              <a:ext uri="{FF2B5EF4-FFF2-40B4-BE49-F238E27FC236}">
                <a16:creationId xmlns:a16="http://schemas.microsoft.com/office/drawing/2014/main" id="{402B8622-8B1D-B6E9-632B-53F6E39150B1}"/>
              </a:ext>
            </a:extLst>
          </p:cNvPr>
          <p:cNvSpPr/>
          <p:nvPr/>
        </p:nvSpPr>
        <p:spPr>
          <a:xfrm>
            <a:off x="1941921" y="1960923"/>
            <a:ext cx="2875175" cy="537328"/>
          </a:xfrm>
          <a:prstGeom prst="rect">
            <a:avLst/>
          </a:prstGeom>
          <a:solidFill>
            <a:srgbClr val="7030A0"/>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Parallel Architecture</a:t>
            </a:r>
          </a:p>
        </p:txBody>
      </p:sp>
      <p:sp>
        <p:nvSpPr>
          <p:cNvPr id="15" name="Rectangle 14">
            <a:extLst>
              <a:ext uri="{FF2B5EF4-FFF2-40B4-BE49-F238E27FC236}">
                <a16:creationId xmlns:a16="http://schemas.microsoft.com/office/drawing/2014/main" id="{229F38B6-E681-5805-A68D-D188F8B2E696}"/>
              </a:ext>
            </a:extLst>
          </p:cNvPr>
          <p:cNvSpPr/>
          <p:nvPr/>
        </p:nvSpPr>
        <p:spPr>
          <a:xfrm>
            <a:off x="6958551" y="1962175"/>
            <a:ext cx="2875175" cy="537328"/>
          </a:xfrm>
          <a:prstGeom prst="rect">
            <a:avLst/>
          </a:prstGeom>
          <a:solidFill>
            <a:srgbClr val="7030A0"/>
          </a:solidFill>
          <a:ln w="285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Programming Model</a:t>
            </a:r>
          </a:p>
        </p:txBody>
      </p:sp>
    </p:spTree>
    <p:extLst>
      <p:ext uri="{BB962C8B-B14F-4D97-AF65-F5344CB8AC3E}">
        <p14:creationId xmlns:p14="http://schemas.microsoft.com/office/powerpoint/2010/main" val="3901989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5809</TotalTime>
  <Words>2306</Words>
  <Application>Microsoft Office PowerPoint</Application>
  <PresentationFormat>Widescreen</PresentationFormat>
  <Paragraphs>359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Calibri</vt:lpstr>
      <vt:lpstr>Calibri Light</vt:lpstr>
      <vt:lpstr>Nunito</vt:lpstr>
      <vt:lpstr>TimesNewRomanPS-BoldMT</vt:lpstr>
      <vt:lpstr>Office Theme</vt:lpstr>
      <vt:lpstr>Introduction to Parallel Computing</vt:lpstr>
      <vt:lpstr>Agenda</vt:lpstr>
      <vt:lpstr>Moore’s Law</vt:lpstr>
      <vt:lpstr>Why Parallel?</vt:lpstr>
      <vt:lpstr>Why Parallel?</vt:lpstr>
      <vt:lpstr>Why Parallel?</vt:lpstr>
      <vt:lpstr>Why Parallel?</vt:lpstr>
      <vt:lpstr>PowerPoint Presentation</vt:lpstr>
      <vt:lpstr>  Parallel Architectures &amp; Programming Models </vt:lpstr>
      <vt:lpstr>  Parallel Architectures </vt:lpstr>
      <vt:lpstr>  Parallel Architectures </vt:lpstr>
      <vt:lpstr>  Parallel Architectures </vt:lpstr>
      <vt:lpstr>  Parallel Architectures </vt:lpstr>
      <vt:lpstr>  Parallel Programming Models </vt:lpstr>
      <vt:lpstr>  Parallel Programming Models </vt:lpstr>
      <vt:lpstr>PowerPoint Presentation</vt:lpstr>
      <vt:lpstr>Computer Architecture - Pipeline</vt:lpstr>
      <vt:lpstr>Computer Architecture - Pipeline</vt:lpstr>
      <vt:lpstr>Computer Architecture - VLIW</vt:lpstr>
      <vt:lpstr>Computer Architecture – Memory Latency</vt:lpstr>
      <vt:lpstr>Computer Architecture – Memory Latency</vt:lpstr>
      <vt:lpstr>Computer Architecture – Memory Latency</vt:lpstr>
      <vt:lpstr>Computer Architecture – Memory Latency</vt:lpstr>
      <vt:lpstr>Computer Architecture – Cache</vt:lpstr>
      <vt:lpstr>Computer Architecture – Cache</vt:lpstr>
      <vt:lpstr>Computer Architecture – Memory Bandwidth</vt:lpstr>
      <vt:lpstr>Flynn’s taxonomy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Parallel Computing</dc:title>
  <dc:creator>Nileshchandra Pikle</dc:creator>
  <cp:lastModifiedBy>Nileshchandra Pikle</cp:lastModifiedBy>
  <cp:revision>357</cp:revision>
  <dcterms:created xsi:type="dcterms:W3CDTF">2023-06-15T09:34:10Z</dcterms:created>
  <dcterms:modified xsi:type="dcterms:W3CDTF">2025-01-09T08:01:15Z</dcterms:modified>
</cp:coreProperties>
</file>